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bookmarkIdSeed="2">
  <p:sldMasterIdLst>
    <p:sldMasterId id="2147483648" r:id="rId4"/>
    <p:sldMasterId id="2147483656" r:id="rId5"/>
  </p:sldMasterIdLst>
  <p:notesMasterIdLst>
    <p:notesMasterId r:id="rId38"/>
  </p:notesMasterIdLst>
  <p:sldIdLst>
    <p:sldId id="257" r:id="rId6"/>
    <p:sldId id="266" r:id="rId7"/>
    <p:sldId id="499" r:id="rId8"/>
    <p:sldId id="488" r:id="rId9"/>
    <p:sldId id="489" r:id="rId10"/>
    <p:sldId id="490" r:id="rId11"/>
    <p:sldId id="491" r:id="rId12"/>
    <p:sldId id="496" r:id="rId13"/>
    <p:sldId id="492" r:id="rId14"/>
    <p:sldId id="498" r:id="rId15"/>
    <p:sldId id="497" r:id="rId16"/>
    <p:sldId id="500" r:id="rId17"/>
    <p:sldId id="385" r:id="rId18"/>
    <p:sldId id="501" r:id="rId19"/>
    <p:sldId id="447" r:id="rId20"/>
    <p:sldId id="457" r:id="rId21"/>
    <p:sldId id="449" r:id="rId22"/>
    <p:sldId id="448" r:id="rId23"/>
    <p:sldId id="502" r:id="rId24"/>
    <p:sldId id="503" r:id="rId25"/>
    <p:sldId id="504" r:id="rId26"/>
    <p:sldId id="505" r:id="rId27"/>
    <p:sldId id="506" r:id="rId28"/>
    <p:sldId id="507" r:id="rId29"/>
    <p:sldId id="508" r:id="rId30"/>
    <p:sldId id="509" r:id="rId31"/>
    <p:sldId id="510" r:id="rId32"/>
    <p:sldId id="511" r:id="rId33"/>
    <p:sldId id="512" r:id="rId34"/>
    <p:sldId id="513" r:id="rId35"/>
    <p:sldId id="395" r:id="rId36"/>
    <p:sldId id="258" r:id="rId37"/>
  </p:sldIdLst>
  <p:sldSz cx="12192000" cy="6858000"/>
  <p:notesSz cx="6858000" cy="9144000"/>
  <p:embeddedFontLst>
    <p:embeddedFont>
      <p:font typeface="Calibri" panose="020F0502020204030204" pitchFamily="34" charset="0"/>
      <p:regular r:id="rId39"/>
      <p:bold r:id="rId40"/>
      <p:italic r:id="rId41"/>
      <p:boldItalic r:id="rId42"/>
    </p:embeddedFont>
    <p:embeddedFont>
      <p:font typeface="Calibri Light" panose="020F0302020204030204" pitchFamily="34" charset="0"/>
      <p:regular r:id="rId43"/>
      <p:italic r:id="rId44"/>
    </p:embeddedFont>
    <p:embeddedFont>
      <p:font typeface="Consolas" panose="020B0609020204030204" pitchFamily="49" charset="0"/>
      <p:regular r:id="rId45"/>
      <p:bold r:id="rId46"/>
      <p:italic r:id="rId47"/>
      <p:boldItalic r:id="rId48"/>
    </p:embeddedFont>
    <p:embeddedFont>
      <p:font typeface="Open Sans" panose="020B0606030504020204" pitchFamily="34" charset="0"/>
      <p:regular r:id="rId49"/>
      <p:bold r:id="rId50"/>
      <p:italic r:id="rId51"/>
      <p:boldItalic r:id="rId52"/>
    </p:embeddedFont>
    <p:embeddedFont>
      <p:font typeface="Proxima Nova Black" panose="02000506030000020004" pitchFamily="2" charset="0"/>
      <p:bold r:id="rId53"/>
    </p:embeddedFont>
    <p:embeddedFont>
      <p:font typeface="Segoe UI" panose="020B0502040204020203" pitchFamily="34" charset="0"/>
      <p:regular r:id="rId54"/>
      <p:bold r:id="rId55"/>
      <p:italic r:id="rId56"/>
      <p:boldItalic r:id="rId57"/>
    </p:embeddedFont>
    <p:embeddedFont>
      <p:font typeface="Tahoma" panose="020B0604030504040204" pitchFamily="34" charset="0"/>
      <p:regular r:id="rId58"/>
      <p:bold r:id="rId5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126" autoAdjust="0"/>
    <p:restoredTop sz="88526" autoAdjust="0"/>
  </p:normalViewPr>
  <p:slideViewPr>
    <p:cSldViewPr snapToGrid="0">
      <p:cViewPr varScale="1">
        <p:scale>
          <a:sx n="70" d="100"/>
          <a:sy n="70" d="100"/>
        </p:scale>
        <p:origin x="724" y="68"/>
      </p:cViewPr>
      <p:guideLst>
        <p:guide orient="horz" pos="2160"/>
        <p:guide pos="384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font" Target="fonts/font1.fntdata"/><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font" Target="fonts/font17.fntdata"/><Relationship Id="rId63"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font" Target="fonts/font20.fntdata"/><Relationship Id="rId5" Type="http://schemas.openxmlformats.org/officeDocument/2006/relationships/slideMaster" Target="slideMasters/slideMaster2.xml"/><Relationship Id="rId61" Type="http://schemas.openxmlformats.org/officeDocument/2006/relationships/viewProps" Target="viewProps.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font" Target="fonts/font18.fntdata"/><Relationship Id="rId8" Type="http://schemas.openxmlformats.org/officeDocument/2006/relationships/slide" Target="slides/slide3.xml"/><Relationship Id="rId51" Type="http://schemas.openxmlformats.org/officeDocument/2006/relationships/font" Target="fonts/font13.fntdata"/><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notesMaster" Target="notesMasters/notesMaster1.xml"/><Relationship Id="rId46" Type="http://schemas.openxmlformats.org/officeDocument/2006/relationships/font" Target="fonts/font8.fntdata"/><Relationship Id="rId59" Type="http://schemas.openxmlformats.org/officeDocument/2006/relationships/font" Target="fonts/font21.fntdata"/><Relationship Id="rId20" Type="http://schemas.openxmlformats.org/officeDocument/2006/relationships/slide" Target="slides/slide15.xml"/><Relationship Id="rId41" Type="http://schemas.openxmlformats.org/officeDocument/2006/relationships/font" Target="fonts/font3.fntdata"/><Relationship Id="rId54" Type="http://schemas.openxmlformats.org/officeDocument/2006/relationships/font" Target="fonts/font16.fntdata"/><Relationship Id="rId62"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font" Target="fonts/font11.fntdata"/><Relationship Id="rId57" Type="http://schemas.openxmlformats.org/officeDocument/2006/relationships/font" Target="fonts/font19.fntdata"/><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font" Target="fonts/font6.fntdata"/><Relationship Id="rId52" Type="http://schemas.openxmlformats.org/officeDocument/2006/relationships/font" Target="fonts/font14.fntdata"/><Relationship Id="rId6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s>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F6125E-AF8E-4209-A6F0-DC592132C45A}" type="datetimeFigureOut">
              <a:rPr lang="en-US" smtClean="0"/>
              <a:t>6/21/2020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F38974-CCD2-4903-937A-4C4E57030FE8}" type="slidenum">
              <a:rPr lang="en-US" smtClean="0"/>
              <a:t>‹#›</a:t>
            </a:fld>
            <a:endParaRPr lang="en-US"/>
          </a:p>
        </p:txBody>
      </p:sp>
    </p:spTree>
    <p:extLst>
      <p:ext uri="{BB962C8B-B14F-4D97-AF65-F5344CB8AC3E}">
        <p14:creationId xmlns:p14="http://schemas.microsoft.com/office/powerpoint/2010/main" val="26748340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70F38974-CCD2-4903-937A-4C4E57030FE8}" type="slidenum">
              <a:rPr lang="en-US" smtClean="0"/>
              <a:t>1</a:t>
            </a:fld>
            <a:endParaRPr lang="en-US"/>
          </a:p>
        </p:txBody>
      </p:sp>
    </p:spTree>
    <p:extLst>
      <p:ext uri="{BB962C8B-B14F-4D97-AF65-F5344CB8AC3E}">
        <p14:creationId xmlns:p14="http://schemas.microsoft.com/office/powerpoint/2010/main" val="38577392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dirty="0"/>
          </a:p>
        </p:txBody>
      </p:sp>
      <p:sp>
        <p:nvSpPr>
          <p:cNvPr id="4" name="Slide Number Placeholder 3"/>
          <p:cNvSpPr>
            <a:spLocks noGrp="1"/>
          </p:cNvSpPr>
          <p:nvPr>
            <p:ph type="sldNum" sz="quarter" idx="10"/>
          </p:nvPr>
        </p:nvSpPr>
        <p:spPr/>
        <p:txBody>
          <a:bodyPr/>
          <a:lstStyle/>
          <a:p>
            <a:fld id="{70F38974-CCD2-4903-937A-4C4E57030FE8}" type="slidenum">
              <a:rPr lang="en-US" smtClean="0"/>
              <a:t>2</a:t>
            </a:fld>
            <a:endParaRPr lang="en-US"/>
          </a:p>
        </p:txBody>
      </p:sp>
    </p:spTree>
    <p:extLst>
      <p:ext uri="{BB962C8B-B14F-4D97-AF65-F5344CB8AC3E}">
        <p14:creationId xmlns:p14="http://schemas.microsoft.com/office/powerpoint/2010/main" val="35747897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baseline="0" dirty="0"/>
          </a:p>
        </p:txBody>
      </p:sp>
    </p:spTree>
    <p:extLst>
      <p:ext uri="{BB962C8B-B14F-4D97-AF65-F5344CB8AC3E}">
        <p14:creationId xmlns:p14="http://schemas.microsoft.com/office/powerpoint/2010/main" val="3647990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baseline="0" dirty="0"/>
          </a:p>
        </p:txBody>
      </p:sp>
    </p:spTree>
    <p:extLst>
      <p:ext uri="{BB962C8B-B14F-4D97-AF65-F5344CB8AC3E}">
        <p14:creationId xmlns:p14="http://schemas.microsoft.com/office/powerpoint/2010/main" val="3647990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baseline="0" dirty="0"/>
          </a:p>
        </p:txBody>
      </p:sp>
    </p:spTree>
    <p:extLst>
      <p:ext uri="{BB962C8B-B14F-4D97-AF65-F5344CB8AC3E}">
        <p14:creationId xmlns:p14="http://schemas.microsoft.com/office/powerpoint/2010/main" val="3647990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baseline="0" dirty="0"/>
          </a:p>
        </p:txBody>
      </p:sp>
    </p:spTree>
    <p:extLst>
      <p:ext uri="{BB962C8B-B14F-4D97-AF65-F5344CB8AC3E}">
        <p14:creationId xmlns:p14="http://schemas.microsoft.com/office/powerpoint/2010/main" val="3647990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baseline="0" dirty="0"/>
          </a:p>
        </p:txBody>
      </p:sp>
    </p:spTree>
    <p:extLst>
      <p:ext uri="{BB962C8B-B14F-4D97-AF65-F5344CB8AC3E}">
        <p14:creationId xmlns:p14="http://schemas.microsoft.com/office/powerpoint/2010/main" val="3647990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ru-RU" dirty="0"/>
          </a:p>
        </p:txBody>
      </p:sp>
    </p:spTree>
    <p:extLst>
      <p:ext uri="{BB962C8B-B14F-4D97-AF65-F5344CB8AC3E}">
        <p14:creationId xmlns:p14="http://schemas.microsoft.com/office/powerpoint/2010/main" val="3647990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baseline="0" dirty="0"/>
          </a:p>
        </p:txBody>
      </p:sp>
    </p:spTree>
    <p:extLst>
      <p:ext uri="{BB962C8B-B14F-4D97-AF65-F5344CB8AC3E}">
        <p14:creationId xmlns:p14="http://schemas.microsoft.com/office/powerpoint/2010/main" val="3647990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baseline="0" dirty="0"/>
          </a:p>
        </p:txBody>
      </p:sp>
    </p:spTree>
    <p:extLst>
      <p:ext uri="{BB962C8B-B14F-4D97-AF65-F5344CB8AC3E}">
        <p14:creationId xmlns:p14="http://schemas.microsoft.com/office/powerpoint/2010/main" val="3647990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uk-UA" altLang="en-US" baseline="0" dirty="0"/>
              <a:t>Є ще інші алгоритми.</a:t>
            </a:r>
          </a:p>
        </p:txBody>
      </p:sp>
    </p:spTree>
    <p:extLst>
      <p:ext uri="{BB962C8B-B14F-4D97-AF65-F5344CB8AC3E}">
        <p14:creationId xmlns:p14="http://schemas.microsoft.com/office/powerpoint/2010/main" val="3647990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872869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r>
              <a:rPr lang="uk-UA" dirty="0"/>
              <a:t>Можна</a:t>
            </a:r>
            <a:r>
              <a:rPr lang="uk-UA" baseline="0" dirty="0"/>
              <a:t> використовувати кілька прапорців одночасно</a:t>
            </a: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ru-RU" sz="1200" b="1" dirty="0">
                <a:solidFill>
                  <a:srgbClr val="7030A0"/>
                </a:solidFill>
              </a:rPr>
              <a:t>s</a:t>
            </a:r>
            <a:r>
              <a:rPr lang="ru-RU" sz="1200" dirty="0"/>
              <a:t>  </a:t>
            </a:r>
            <a:r>
              <a:rPr lang="en-US" sz="1200" dirty="0"/>
              <a:t>- </a:t>
            </a:r>
            <a:r>
              <a:rPr lang="uk-UA" sz="1200" dirty="0"/>
              <a:t>в</a:t>
            </a:r>
            <a:r>
              <a:rPr lang="ru-RU" dirty="0" err="1"/>
              <a:t>ключає</a:t>
            </a:r>
            <a:r>
              <a:rPr lang="ru-RU" dirty="0"/>
              <a:t> режим «</a:t>
            </a:r>
            <a:r>
              <a:rPr lang="ru-RU" dirty="0" err="1"/>
              <a:t>dotall</a:t>
            </a:r>
            <a:r>
              <a:rPr lang="ru-RU" dirty="0"/>
              <a:t>», при </a:t>
            </a:r>
            <a:r>
              <a:rPr lang="ru-RU" dirty="0" err="1"/>
              <a:t>якому</a:t>
            </a:r>
            <a:r>
              <a:rPr lang="ru-RU" dirty="0"/>
              <a:t> точка . </a:t>
            </a:r>
            <a:r>
              <a:rPr lang="ru-RU" dirty="0" err="1"/>
              <a:t>може</a:t>
            </a:r>
            <a:r>
              <a:rPr lang="ru-RU" dirty="0"/>
              <a:t> </a:t>
            </a:r>
            <a:r>
              <a:rPr lang="ru-RU" dirty="0" err="1"/>
              <a:t>відповідати</a:t>
            </a:r>
            <a:r>
              <a:rPr lang="ru-RU" dirty="0"/>
              <a:t> символу </a:t>
            </a:r>
            <a:r>
              <a:rPr lang="ru-RU" dirty="0" err="1"/>
              <a:t>переведення</a:t>
            </a:r>
            <a:r>
              <a:rPr lang="ru-RU" dirty="0"/>
              <a:t> рядка \n</a:t>
            </a: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a:p>
        </p:txBody>
      </p:sp>
    </p:spTree>
    <p:extLst>
      <p:ext uri="{BB962C8B-B14F-4D97-AF65-F5344CB8AC3E}">
        <p14:creationId xmlns:p14="http://schemas.microsoft.com/office/powerpoint/2010/main" val="364799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br>
              <a:rPr lang="uk-UA" dirty="0"/>
            </a:br>
            <a:r>
              <a:rPr lang="en-US" dirty="0"/>
              <a:t>TO</a:t>
            </a:r>
            <a:r>
              <a:rPr lang="uk-UA" dirty="0"/>
              <a:t> </a:t>
            </a:r>
            <a:r>
              <a:rPr lang="en-US" dirty="0"/>
              <a:t>BE</a:t>
            </a:r>
            <a:r>
              <a:rPr lang="uk-UA" dirty="0"/>
              <a:t> </a:t>
            </a:r>
            <a:r>
              <a:rPr lang="en-US" dirty="0"/>
              <a:t>CAPI</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en-US"/>
              <a:t>Click icon to add picture</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en-US"/>
              <a:t>Click icon to add picture</a:t>
            </a:r>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a:t>
            </a:r>
            <a:r>
              <a:rPr lang="uk-UA" dirty="0"/>
              <a:t> С</a:t>
            </a:r>
            <a:r>
              <a:rPr lang="en-US" dirty="0"/>
              <a:t>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en-US"/>
              <a:t>Click icon to add picture</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en-US"/>
              <a:t>Click icon to add chart</a:t>
            </a:r>
          </a:p>
        </p:txBody>
      </p:sp>
    </p:spTree>
    <p:extLst>
      <p:ext uri="{BB962C8B-B14F-4D97-AF65-F5344CB8AC3E}">
        <p14:creationId xmlns:p14="http://schemas.microsoft.com/office/powerpoint/2010/main"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en-US"/>
              <a:t>Click icon to add chart</a:t>
            </a:r>
          </a:p>
        </p:txBody>
      </p:sp>
    </p:spTree>
    <p:extLst>
      <p:ext uri="{BB962C8B-B14F-4D97-AF65-F5344CB8AC3E}">
        <p14:creationId xmlns:p14="http://schemas.microsoft.com/office/powerpoint/2010/main"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4780585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
        <p:nvSpPr>
          <p:cNvPr id="9" name="Текст 8"/>
          <p:cNvSpPr>
            <a:spLocks noGrp="1"/>
          </p:cNvSpPr>
          <p:nvPr>
            <p:ph type="body" sz="quarter" idx="10"/>
          </p:nvPr>
        </p:nvSpPr>
        <p:spPr>
          <a:xfrm>
            <a:off x="362858" y="1233489"/>
            <a:ext cx="11565617"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90629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br>
              <a:rPr lang="uk-UA" dirty="0"/>
            </a:br>
            <a:r>
              <a:rPr lang="en-US" dirty="0"/>
              <a:t>TO</a:t>
            </a:r>
            <a:r>
              <a:rPr lang="uk-UA" dirty="0"/>
              <a:t> </a:t>
            </a:r>
            <a:r>
              <a:rPr lang="en-US" dirty="0"/>
              <a:t>BE</a:t>
            </a:r>
            <a:r>
              <a:rPr lang="uk-UA" dirty="0"/>
              <a:t> </a:t>
            </a:r>
            <a:r>
              <a:rPr lang="en-US" dirty="0"/>
              <a:t>CAPI</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42424576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26677534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718938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7701686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41960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868973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748766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Tree>
    <p:extLst>
      <p:ext uri="{BB962C8B-B14F-4D97-AF65-F5344CB8AC3E}">
        <p14:creationId xmlns:p14="http://schemas.microsoft.com/office/powerpoint/2010/main" val="11286899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842787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8554643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5590467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a:t>
            </a:r>
            <a:r>
              <a:rPr lang="uk-UA" dirty="0"/>
              <a:t> С</a:t>
            </a:r>
            <a:r>
              <a:rPr lang="en-US" dirty="0"/>
              <a:t>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1780709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a:p>
        </p:txBody>
      </p:sp>
    </p:spTree>
    <p:extLst>
      <p:ext uri="{BB962C8B-B14F-4D97-AF65-F5344CB8AC3E}">
        <p14:creationId xmlns:p14="http://schemas.microsoft.com/office/powerpoint/2010/main" val="2298992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5463762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a:p>
        </p:txBody>
      </p:sp>
    </p:spTree>
    <p:extLst>
      <p:ext uri="{BB962C8B-B14F-4D97-AF65-F5344CB8AC3E}">
        <p14:creationId xmlns:p14="http://schemas.microsoft.com/office/powerpoint/2010/main" val="131024278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140886061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
        <p:nvSpPr>
          <p:cNvPr id="9" name="Текст 8"/>
          <p:cNvSpPr>
            <a:spLocks noGrp="1"/>
          </p:cNvSpPr>
          <p:nvPr>
            <p:ph type="body" sz="quarter" idx="10"/>
          </p:nvPr>
        </p:nvSpPr>
        <p:spPr>
          <a:xfrm>
            <a:off x="362858" y="1233489"/>
            <a:ext cx="11565617"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6350434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One Column Layout (w/ bullets)">
    <p:spTree>
      <p:nvGrpSpPr>
        <p:cNvPr id="1" name=""/>
        <p:cNvGrpSpPr/>
        <p:nvPr/>
      </p:nvGrpSpPr>
      <p:grpSpPr>
        <a:xfrm>
          <a:off x="0" y="0"/>
          <a:ext cx="0" cy="0"/>
          <a:chOff x="0" y="0"/>
          <a:chExt cx="0" cy="0"/>
        </a:xfrm>
      </p:grpSpPr>
      <p:sp>
        <p:nvSpPr>
          <p:cNvPr id="5" name="Text Placeholder 2"/>
          <p:cNvSpPr>
            <a:spLocks noGrp="1"/>
          </p:cNvSpPr>
          <p:nvPr>
            <p:ph idx="1"/>
          </p:nvPr>
        </p:nvSpPr>
        <p:spPr>
          <a:xfrm>
            <a:off x="307200" y="1447801"/>
            <a:ext cx="10972800" cy="4525963"/>
          </a:xfrm>
          <a:prstGeom prst="rect">
            <a:avLst/>
          </a:prstGeom>
        </p:spPr>
        <p:txBody>
          <a:bodyPr rtlCol="0">
            <a:normAutofit/>
          </a:bodyPr>
          <a:lstStyle>
            <a:lvl1pPr marL="266700" indent="-266700">
              <a:defRPr baseline="0">
                <a:latin typeface="Segoe UI" pitchFamily="34" charset="0"/>
                <a:ea typeface="Segoe UI" pitchFamily="34" charset="0"/>
                <a:cs typeface="Segoe UI" pitchFamily="34" charset="0"/>
              </a:defRPr>
            </a:lvl1pPr>
            <a:lvl2pPr>
              <a:buClr>
                <a:schemeClr val="tx1">
                  <a:lumMod val="65000"/>
                  <a:lumOff val="35000"/>
                </a:schemeClr>
              </a:buClr>
              <a:defRPr>
                <a:solidFill>
                  <a:schemeClr val="tx1">
                    <a:lumMod val="85000"/>
                    <a:lumOff val="15000"/>
                  </a:schemeClr>
                </a:solidFill>
                <a:latin typeface="Segoe UI" pitchFamily="34" charset="0"/>
                <a:ea typeface="Segoe UI" pitchFamily="34" charset="0"/>
                <a:cs typeface="Segoe UI" pitchFamily="34" charset="0"/>
              </a:defRPr>
            </a:lvl2pPr>
            <a:lvl3pPr marL="971550" indent="-171450">
              <a:buClr>
                <a:schemeClr val="tx1">
                  <a:lumMod val="65000"/>
                  <a:lumOff val="35000"/>
                </a:schemeClr>
              </a:buClr>
              <a:buFont typeface="Arial" panose="020B0604020202020204" pitchFamily="34" charset="0"/>
              <a:buChar char="•"/>
              <a:defRPr>
                <a:solidFill>
                  <a:schemeClr val="tx1">
                    <a:lumMod val="65000"/>
                    <a:lumOff val="35000"/>
                  </a:schemeClr>
                </a:solidFill>
                <a:latin typeface="Segoe UI" pitchFamily="34" charset="0"/>
                <a:ea typeface="Segoe UI" pitchFamily="34" charset="0"/>
                <a:cs typeface="Segoe UI" pitchFamily="34" charset="0"/>
              </a:defRPr>
            </a:lvl3pPr>
            <a:lvl4pPr>
              <a:buClr>
                <a:srgbClr val="017EB8"/>
              </a:buClr>
              <a:defRPr>
                <a:solidFill>
                  <a:schemeClr val="tx1">
                    <a:lumMod val="65000"/>
                    <a:lumOff val="35000"/>
                  </a:schemeClr>
                </a:solidFill>
                <a:latin typeface="Segoe UI" pitchFamily="34" charset="0"/>
                <a:ea typeface="Segoe UI" pitchFamily="34" charset="0"/>
                <a:cs typeface="Segoe UI" pitchFamily="34" charset="0"/>
              </a:defRPr>
            </a:lvl4pPr>
            <a:lvl5pPr>
              <a:buClr>
                <a:schemeClr val="tx1">
                  <a:lumMod val="50000"/>
                  <a:lumOff val="50000"/>
                </a:schemeClr>
              </a:buCl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itle 3"/>
          <p:cNvSpPr>
            <a:spLocks noGrp="1"/>
          </p:cNvSpPr>
          <p:nvPr>
            <p:ph type="title"/>
          </p:nvPr>
        </p:nvSpPr>
        <p:spPr>
          <a:xfrm>
            <a:off x="307200" y="0"/>
            <a:ext cx="10972800" cy="914400"/>
          </a:xfrm>
        </p:spPr>
        <p:txBody>
          <a:bodyPr/>
          <a:lstStyle>
            <a:lvl1pPr algn="l">
              <a:defRPr baseline="0">
                <a:solidFill>
                  <a:srgbClr val="017EB8"/>
                </a:solidFill>
                <a:latin typeface="Segoe UI" panose="020B0502040204020203" pitchFamily="34" charset="0"/>
                <a:ea typeface="Segoe UI" panose="020B0502040204020203" pitchFamily="34" charset="0"/>
                <a:cs typeface="Segoe UI" panose="020B0502040204020203" pitchFamily="34" charset="0"/>
              </a:defRPr>
            </a:lvl1pPr>
          </a:lstStyle>
          <a:p>
            <a:r>
              <a:rPr lang="en-US" dirty="0"/>
              <a:t>Click to edit Master title style</a:t>
            </a:r>
            <a:endParaRPr lang="uk-UA" dirty="0"/>
          </a:p>
        </p:txBody>
      </p:sp>
      <p:sp>
        <p:nvSpPr>
          <p:cNvPr id="4" name="Slide Number Placeholder 5">
            <a:extLst>
              <a:ext uri="{FF2B5EF4-FFF2-40B4-BE49-F238E27FC236}">
                <a16:creationId xmlns:a16="http://schemas.microsoft.com/office/drawing/2014/main" id="{DAD26DAE-CEB6-4838-B348-3780174E865E}"/>
              </a:ext>
            </a:extLst>
          </p:cNvPr>
          <p:cNvSpPr>
            <a:spLocks noGrp="1"/>
          </p:cNvSpPr>
          <p:nvPr>
            <p:ph type="sldNum" sz="quarter" idx="10"/>
          </p:nvPr>
        </p:nvSpPr>
        <p:spPr>
          <a:xfrm>
            <a:off x="9072033" y="6443663"/>
            <a:ext cx="2844800" cy="360362"/>
          </a:xfrm>
          <a:prstGeom prst="rect">
            <a:avLst/>
          </a:prstGeom>
        </p:spPr>
        <p:txBody>
          <a:bodyPr vert="horz" lIns="91440" tIns="45720" rIns="91440" bIns="45720" rtlCol="0" anchor="ctr"/>
          <a:lstStyle>
            <a:lvl1pPr algn="r">
              <a:defRPr sz="1200" b="0">
                <a:solidFill>
                  <a:schemeClr val="bg1"/>
                </a:solidFill>
                <a:latin typeface="Segoe UI" panose="020B0502040204020203" pitchFamily="34" charset="0"/>
                <a:ea typeface="Segoe UI" panose="020B0502040204020203" pitchFamily="34" charset="0"/>
                <a:cs typeface="Segoe UI" panose="020B0502040204020203" pitchFamily="34" charset="0"/>
              </a:defRPr>
            </a:lvl1pPr>
          </a:lstStyle>
          <a:p>
            <a:pPr>
              <a:defRPr/>
            </a:pPr>
            <a:fld id="{44499426-F32C-49EE-8436-0AA6AF0E293D}" type="slidenum">
              <a:rPr lang="uk-UA"/>
              <a:pPr>
                <a:defRPr/>
              </a:pPr>
              <a:t>‹#›</a:t>
            </a:fld>
            <a:endParaRPr lang="uk-UA"/>
          </a:p>
        </p:txBody>
      </p:sp>
    </p:spTree>
    <p:extLst>
      <p:ext uri="{BB962C8B-B14F-4D97-AF65-F5344CB8AC3E}">
        <p14:creationId xmlns:p14="http://schemas.microsoft.com/office/powerpoint/2010/main" val="337060883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304800" y="914400"/>
            <a:ext cx="11582400" cy="609600"/>
          </a:xfrm>
        </p:spPr>
        <p:txBody>
          <a:bodyPr/>
          <a:lstStyle/>
          <a:p>
            <a:r>
              <a:rPr lang="en-US"/>
              <a:t>Click to edit Master title style</a:t>
            </a:r>
            <a:endParaRPr lang="uk-UA"/>
          </a:p>
        </p:txBody>
      </p:sp>
      <p:sp>
        <p:nvSpPr>
          <p:cNvPr id="3" name="Table Placeholder 2"/>
          <p:cNvSpPr>
            <a:spLocks noGrp="1"/>
          </p:cNvSpPr>
          <p:nvPr>
            <p:ph type="tbl" idx="1"/>
          </p:nvPr>
        </p:nvSpPr>
        <p:spPr>
          <a:xfrm>
            <a:off x="304800" y="1828800"/>
            <a:ext cx="11582400" cy="4724400"/>
          </a:xfrm>
        </p:spPr>
        <p:txBody>
          <a:bodyPr/>
          <a:lstStyle/>
          <a:p>
            <a:pPr lvl="0"/>
            <a:endParaRPr lang="uk-UA" noProof="0"/>
          </a:p>
        </p:txBody>
      </p:sp>
    </p:spTree>
    <p:extLst>
      <p:ext uri="{BB962C8B-B14F-4D97-AF65-F5344CB8AC3E}">
        <p14:creationId xmlns:p14="http://schemas.microsoft.com/office/powerpoint/2010/main" val="3164809040"/>
      </p:ext>
    </p:extLst>
  </p:cSld>
  <p:clrMapOvr>
    <a:masterClrMapping/>
  </p:clrMapOvr>
  <p:transition advTm="5000"/>
</p:sldLayout>
</file>

<file path=ppt/slideLayouts/slideLayout3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uk-U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uk-UA"/>
          </a:p>
        </p:txBody>
      </p:sp>
    </p:spTree>
    <p:extLst>
      <p:ext uri="{BB962C8B-B14F-4D97-AF65-F5344CB8AC3E}">
        <p14:creationId xmlns:p14="http://schemas.microsoft.com/office/powerpoint/2010/main" val="3455441498"/>
      </p:ext>
    </p:extLst>
  </p:cSld>
  <p:clrMapOvr>
    <a:masterClrMapping/>
  </p:clrMapOvr>
  <p:transition advTm="500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en-US"/>
              <a:t>Click icon to add picture</a:t>
            </a:r>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slideLayout" Target="../slideLayouts/slideLayout34.xml"/><Relationship Id="rId3" Type="http://schemas.openxmlformats.org/officeDocument/2006/relationships/slideLayout" Target="../slideLayouts/slideLayout19.xml"/><Relationship Id="rId21" Type="http://schemas.openxmlformats.org/officeDocument/2006/relationships/image" Target="../media/image3.emf"/><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20" Type="http://schemas.openxmlformats.org/officeDocument/2006/relationships/theme" Target="../theme/theme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19" Type="http://schemas.openxmlformats.org/officeDocument/2006/relationships/slideLayout" Target="../slideLayouts/slideLayout35.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8"/>
          <a:stretch>
            <a:fillRect/>
          </a:stretch>
        </p:blipFill>
        <p:spPr>
          <a:xfrm>
            <a:off x="9959145" y="5906728"/>
            <a:ext cx="1547055" cy="265471"/>
          </a:xfrm>
          <a:prstGeom prst="rect">
            <a:avLst/>
          </a:prstGeom>
        </p:spPr>
      </p:pic>
    </p:spTree>
    <p:extLst>
      <p:ext uri="{BB962C8B-B14F-4D97-AF65-F5344CB8AC3E}">
        <p14:creationId xmlns:p14="http://schemas.microsoft.com/office/powerpoint/2010/main"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 id="2147483689" r:id="rId15"/>
    <p:sldLayoutId id="2147483691"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1"/>
          <a:stretch>
            <a:fillRect/>
          </a:stretch>
        </p:blipFill>
        <p:spPr>
          <a:xfrm>
            <a:off x="9959145" y="5906728"/>
            <a:ext cx="1547053" cy="265471"/>
          </a:xfrm>
          <a:prstGeom prst="rect">
            <a:avLst/>
          </a:prstGeom>
        </p:spPr>
      </p:pic>
    </p:spTree>
    <p:extLst>
      <p:ext uri="{BB962C8B-B14F-4D97-AF65-F5344CB8AC3E}">
        <p14:creationId xmlns:p14="http://schemas.microsoft.com/office/powerpoint/2010/main"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 id="2147483690" r:id="rId15"/>
    <p:sldLayoutId id="2147483692" r:id="rId16"/>
    <p:sldLayoutId id="2147483693" r:id="rId17"/>
    <p:sldLayoutId id="2147483694" r:id="rId18"/>
    <p:sldLayoutId id="2147483695"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1.xml"/></Relationships>
</file>

<file path=ppt/slides/_rels/slide25.xml.rels><?xml version="1.0" encoding="UTF-8" standalone="yes"?>
<Relationships xmlns="http://schemas.openxmlformats.org/package/2006/relationships"><Relationship Id="rId3" Type="http://schemas.openxmlformats.org/officeDocument/2006/relationships/hyperlink" Target="http://en.wikipedia.org/wiki/Decidability_(logic)" TargetMode="External"/><Relationship Id="rId2" Type="http://schemas.openxmlformats.org/officeDocument/2006/relationships/notesSlide" Target="../notesSlides/notesSlide25.xml"/><Relationship Id="rId1" Type="http://schemas.openxmlformats.org/officeDocument/2006/relationships/slideLayout" Target="../slideLayouts/slideLayout3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1.xml"/></Relationships>
</file>

<file path=ppt/slides/_rels/slide31.xml.rels><?xml version="1.0" encoding="UTF-8" standalone="yes"?>
<Relationships xmlns="http://schemas.openxmlformats.org/package/2006/relationships"><Relationship Id="rId3" Type="http://schemas.openxmlformats.org/officeDocument/2006/relationships/hyperlink" Target="https://learn.javascript.ru/regular-expressions" TargetMode="External"/><Relationship Id="rId2" Type="http://schemas.openxmlformats.org/officeDocument/2006/relationships/hyperlink" Target="https://flaviocopes.com/javascript-regular-expressions" TargetMode="External"/><Relationship Id="rId1" Type="http://schemas.openxmlformats.org/officeDocument/2006/relationships/slideLayout" Target="../slideLayouts/slideLayout31.xml"/><Relationship Id="rId5" Type="http://schemas.openxmlformats.org/officeDocument/2006/relationships/hyperlink" Target="https://flaviocopes.com/javascript-debugging/" TargetMode="External"/><Relationship Id="rId4" Type="http://schemas.openxmlformats.org/officeDocument/2006/relationships/hyperlink" Target="https://auth0.com/blog/four-types-of-leaks-in-your-javascript-code-and-how-to-get-rid-of-them/"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74928"/>
            <a:ext cx="12182475" cy="6683071"/>
          </a:xfrm>
        </p:spPr>
        <p:txBody>
          <a:bodyPr/>
          <a:lstStyle/>
          <a:p>
            <a:r>
              <a:rPr lang="en-US" sz="9600" dirty="0"/>
              <a:t>Regular expressions.</a:t>
            </a:r>
            <a:br>
              <a:rPr lang="en-US" sz="9600" dirty="0"/>
            </a:br>
            <a:r>
              <a:rPr lang="en-US" sz="9600" dirty="0"/>
              <a:t>Memory </a:t>
            </a:r>
            <a:r>
              <a:rPr lang="en-US" sz="8800" dirty="0">
                <a:latin typeface="Proxima Nova Black" panose="02000506030000020004" pitchFamily="2" charset="0"/>
              </a:rPr>
              <a:t>management</a:t>
            </a:r>
            <a:endParaRPr lang="en-US" sz="8800" dirty="0">
              <a:solidFill>
                <a:srgbClr val="FF0000"/>
              </a:solidFill>
            </a:endParaRPr>
          </a:p>
        </p:txBody>
      </p:sp>
      <p:sp>
        <p:nvSpPr>
          <p:cNvPr id="3" name="Text Placeholder 2"/>
          <p:cNvSpPr>
            <a:spLocks noGrp="1"/>
          </p:cNvSpPr>
          <p:nvPr>
            <p:ph type="body" sz="quarter" idx="10"/>
          </p:nvPr>
        </p:nvSpPr>
        <p:spPr>
          <a:xfrm>
            <a:off x="579475" y="5946923"/>
            <a:ext cx="3467100" cy="730324"/>
          </a:xfrm>
        </p:spPr>
        <p:txBody>
          <a:bodyPr/>
          <a:lstStyle/>
          <a:p>
            <a:r>
              <a:rPr lang="en-US" dirty="0" err="1"/>
              <a:t>Ivaniuk</a:t>
            </a:r>
            <a:r>
              <a:rPr lang="en-US" dirty="0"/>
              <a:t> </a:t>
            </a:r>
            <a:r>
              <a:rPr lang="en-US" dirty="0" err="1"/>
              <a:t>Oleh</a:t>
            </a:r>
            <a:endParaRPr lang="en-US" dirty="0"/>
          </a:p>
          <a:p>
            <a:r>
              <a:rPr lang="en-US" dirty="0"/>
              <a:t>02.2020</a:t>
            </a:r>
          </a:p>
        </p:txBody>
      </p:sp>
    </p:spTree>
    <p:extLst>
      <p:ext uri="{BB962C8B-B14F-4D97-AF65-F5344CB8AC3E}">
        <p14:creationId xmlns:p14="http://schemas.microsoft.com/office/powerpoint/2010/main" val="15527564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041991"/>
            <a:ext cx="11494709" cy="5486390"/>
          </a:xfrm>
        </p:spPr>
        <p:txBody>
          <a:bodyPr rtlCol="0">
            <a:noAutofit/>
          </a:bodyPr>
          <a:lstStyle/>
          <a:p>
            <a:pPr algn="just"/>
            <a:r>
              <a:rPr lang="en-US" sz="2400" b="1" dirty="0">
                <a:solidFill>
                  <a:srgbClr val="7030A0"/>
                </a:solidFill>
                <a:cs typeface="Arial" panose="020B0604020202020204" pitchFamily="34" charset="0"/>
              </a:rPr>
              <a:t>Groups of characters can be combined </a:t>
            </a:r>
            <a:r>
              <a:rPr lang="en-US" sz="2400" dirty="0">
                <a:cs typeface="Arial" panose="020B0604020202020204" pitchFamily="34" charset="0"/>
              </a:rPr>
              <a:t>with each other to build more complex regular expressions</a:t>
            </a:r>
            <a:r>
              <a:rPr lang="ru-RU" sz="2400" dirty="0">
                <a:cs typeface="Arial" panose="020B0604020202020204" pitchFamily="34" charset="0"/>
              </a:rPr>
              <a:t>:</a:t>
            </a:r>
            <a:endParaRPr lang="en-US" sz="2400" dirty="0">
              <a:cs typeface="Arial" panose="020B0604020202020204" pitchFamily="34" charset="0"/>
            </a:endParaRPr>
          </a:p>
          <a:p>
            <a:pPr algn="just"/>
            <a:r>
              <a:rPr lang="en-US" sz="2400" dirty="0">
                <a:cs typeface="Arial" panose="020B0604020202020204" pitchFamily="34" charset="0"/>
              </a:rPr>
              <a:t>	</a:t>
            </a:r>
            <a:r>
              <a:rPr lang="pl-PL" dirty="0">
                <a:latin typeface="Consolas" pitchFamily="49" charset="0"/>
                <a:cs typeface="Consolas" pitchFamily="49" charset="0"/>
              </a:rPr>
              <a:t> /[A-E0-3]/.test('DC7748') </a:t>
            </a:r>
            <a:r>
              <a:rPr lang="en-US" dirty="0">
                <a:latin typeface="Consolas" pitchFamily="49" charset="0"/>
                <a:cs typeface="Consolas" pitchFamily="49" charset="0"/>
              </a:rPr>
              <a:t>  </a:t>
            </a:r>
            <a:r>
              <a:rPr lang="pl-PL" dirty="0">
                <a:solidFill>
                  <a:schemeClr val="bg1">
                    <a:lumMod val="50000"/>
                  </a:schemeClr>
                </a:solidFill>
                <a:latin typeface="Consolas" pitchFamily="49" charset="0"/>
                <a:cs typeface="Consolas" pitchFamily="49" charset="0"/>
              </a:rPr>
              <a:t>//</a:t>
            </a:r>
            <a:r>
              <a:rPr lang="en-US" dirty="0">
                <a:solidFill>
                  <a:schemeClr val="bg1">
                    <a:lumMod val="50000"/>
                  </a:schemeClr>
                </a:solidFill>
                <a:latin typeface="Consolas" pitchFamily="49" charset="0"/>
                <a:cs typeface="Consolas" pitchFamily="49" charset="0"/>
              </a:rPr>
              <a:t> true</a:t>
            </a:r>
          </a:p>
          <a:p>
            <a:pPr algn="just"/>
            <a:r>
              <a:rPr lang="en-US" dirty="0">
                <a:latin typeface="Consolas" pitchFamily="49" charset="0"/>
                <a:cs typeface="Consolas" pitchFamily="49" charset="0"/>
              </a:rPr>
              <a:t>	</a:t>
            </a:r>
            <a:r>
              <a:rPr lang="pl-PL" dirty="0">
                <a:latin typeface="Consolas" pitchFamily="49" charset="0"/>
                <a:cs typeface="Consolas" pitchFamily="49" charset="0"/>
              </a:rPr>
              <a:t> /[s-z0-9]/.test('</a:t>
            </a:r>
            <a:r>
              <a:rPr lang="en-US" dirty="0"/>
              <a:t>@code1</a:t>
            </a:r>
            <a:r>
              <a:rPr lang="pl-PL" dirty="0">
                <a:latin typeface="Consolas" pitchFamily="49" charset="0"/>
                <a:cs typeface="Consolas" pitchFamily="49" charset="0"/>
              </a:rPr>
              <a:t>')</a:t>
            </a:r>
            <a:r>
              <a:rPr lang="en-US" dirty="0">
                <a:latin typeface="Consolas" pitchFamily="49" charset="0"/>
                <a:cs typeface="Consolas" pitchFamily="49" charset="0"/>
              </a:rPr>
              <a:t>   </a:t>
            </a:r>
            <a:r>
              <a:rPr lang="pl-PL" dirty="0">
                <a:solidFill>
                  <a:schemeClr val="bg1">
                    <a:lumMod val="50000"/>
                  </a:schemeClr>
                </a:solidFill>
                <a:latin typeface="Consolas" pitchFamily="49" charset="0"/>
                <a:cs typeface="Consolas" pitchFamily="49" charset="0"/>
              </a:rPr>
              <a:t>//</a:t>
            </a:r>
            <a:r>
              <a:rPr lang="en-US" dirty="0">
                <a:solidFill>
                  <a:schemeClr val="bg1">
                    <a:lumMod val="50000"/>
                  </a:schemeClr>
                </a:solidFill>
                <a:latin typeface="Consolas" pitchFamily="49" charset="0"/>
                <a:cs typeface="Consolas" pitchFamily="49" charset="0"/>
              </a:rPr>
              <a:t> true</a:t>
            </a:r>
          </a:p>
          <a:p>
            <a:pPr algn="just"/>
            <a:endParaRPr lang="en-US" sz="2400" dirty="0">
              <a:solidFill>
                <a:schemeClr val="bg1">
                  <a:lumMod val="50000"/>
                </a:schemeClr>
              </a:solidFill>
              <a:cs typeface="Arial" panose="020B0604020202020204" pitchFamily="34" charset="0"/>
            </a:endParaRPr>
          </a:p>
          <a:p>
            <a:pPr algn="just"/>
            <a:r>
              <a:rPr lang="en-US" sz="2400" b="1" dirty="0">
                <a:solidFill>
                  <a:srgbClr val="7030A0"/>
                </a:solidFill>
                <a:cs typeface="Arial" panose="020B0604020202020204" pitchFamily="34" charset="0"/>
              </a:rPr>
              <a:t>Excluding ranges </a:t>
            </a:r>
            <a:r>
              <a:rPr lang="en-US" sz="2400" dirty="0">
                <a:cs typeface="Arial" panose="020B0604020202020204" pitchFamily="34" charset="0"/>
              </a:rPr>
              <a:t>are indicated by the caret symbol </a:t>
            </a:r>
            <a:r>
              <a:rPr lang="en-US" sz="2400" b="1" dirty="0">
                <a:solidFill>
                  <a:srgbClr val="7030A0"/>
                </a:solidFill>
                <a:cs typeface="Arial" panose="020B0604020202020204" pitchFamily="34" charset="0"/>
              </a:rPr>
              <a:t>^</a:t>
            </a:r>
            <a:r>
              <a:rPr lang="en-US" sz="2400" dirty="0">
                <a:cs typeface="Arial" panose="020B0604020202020204" pitchFamily="34" charset="0"/>
              </a:rPr>
              <a:t> at the beginning of the range and correspond to </a:t>
            </a:r>
            <a:r>
              <a:rPr lang="en-US" sz="2400" b="1" dirty="0">
                <a:solidFill>
                  <a:srgbClr val="7030A0"/>
                </a:solidFill>
                <a:cs typeface="Arial" panose="020B0604020202020204" pitchFamily="34" charset="0"/>
              </a:rPr>
              <a:t>any character except</a:t>
            </a:r>
            <a:r>
              <a:rPr lang="en-US" sz="2400" dirty="0">
                <a:cs typeface="Arial" panose="020B0604020202020204" pitchFamily="34" charset="0"/>
              </a:rPr>
              <a:t> for those </a:t>
            </a:r>
            <a:r>
              <a:rPr lang="en-US" sz="2400" b="1" dirty="0">
                <a:solidFill>
                  <a:srgbClr val="7030A0"/>
                </a:solidFill>
                <a:cs typeface="Arial" panose="020B0604020202020204" pitchFamily="34" charset="0"/>
              </a:rPr>
              <a:t>specified</a:t>
            </a:r>
            <a:r>
              <a:rPr lang="ru-RU" sz="2400" dirty="0"/>
              <a:t>.</a:t>
            </a:r>
            <a:endParaRPr lang="en-US" sz="2400" dirty="0"/>
          </a:p>
          <a:p>
            <a:r>
              <a:rPr lang="en-US" sz="2400" dirty="0"/>
              <a:t>   </a:t>
            </a:r>
            <a:r>
              <a:rPr lang="uk-UA" sz="2400" dirty="0"/>
              <a:t> </a:t>
            </a:r>
            <a:r>
              <a:rPr lang="en-US" sz="2400" dirty="0"/>
              <a:t>[^ </a:t>
            </a:r>
            <a:r>
              <a:rPr lang="en-US" sz="2400" dirty="0" err="1"/>
              <a:t>bem</a:t>
            </a:r>
            <a:r>
              <a:rPr lang="en-US" sz="2400" dirty="0"/>
              <a:t>] - any character except ‘b',</a:t>
            </a:r>
            <a:r>
              <a:rPr lang="uk-UA" sz="2400" dirty="0"/>
              <a:t> </a:t>
            </a:r>
            <a:r>
              <a:rPr lang="en-US" sz="2400" dirty="0"/>
              <a:t>'e‘ or ‘m'</a:t>
            </a:r>
          </a:p>
          <a:p>
            <a:r>
              <a:rPr lang="en-US" sz="2400" dirty="0"/>
              <a:t>    [^ 0-3] - any character except the number 0,1,2,3</a:t>
            </a:r>
          </a:p>
          <a:p>
            <a:r>
              <a:rPr lang="en-US" sz="2400" dirty="0"/>
              <a:t>    [^ @%] - any character except ‘@’ or</a:t>
            </a:r>
            <a:r>
              <a:rPr lang="uk-UA" sz="2400" dirty="0"/>
              <a:t> </a:t>
            </a:r>
            <a:r>
              <a:rPr lang="en-US" sz="2400" dirty="0"/>
              <a:t>‘% '</a:t>
            </a:r>
            <a:endParaRPr lang="ru-RU" sz="2400" b="1" dirty="0">
              <a:solidFill>
                <a:srgbClr val="7030A0"/>
              </a:solidFill>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73650"/>
            <a:ext cx="11565619" cy="525970"/>
          </a:xfrm>
        </p:spPr>
        <p:txBody>
          <a:bodyPr/>
          <a:lstStyle/>
          <a:p>
            <a:r>
              <a:rPr lang="en-US" sz="3600" b="1" dirty="0">
                <a:latin typeface="Proxima Nova Black" charset="0"/>
              </a:rPr>
              <a:t>Mix ranges [ ]. Excluding ranges</a:t>
            </a:r>
          </a:p>
        </p:txBody>
      </p:sp>
    </p:spTree>
    <p:extLst>
      <p:ext uri="{BB962C8B-B14F-4D97-AF65-F5344CB8AC3E}">
        <p14:creationId xmlns:p14="http://schemas.microsoft.com/office/powerpoint/2010/main" val="16282316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99055" y="978300"/>
            <a:ext cx="11683837" cy="5635145"/>
          </a:xfrm>
        </p:spPr>
        <p:txBody>
          <a:bodyPr rtlCol="0">
            <a:noAutofit/>
          </a:bodyPr>
          <a:lstStyle/>
          <a:p>
            <a:pPr>
              <a:spcAft>
                <a:spcPts val="600"/>
              </a:spcAft>
            </a:pPr>
            <a:r>
              <a:rPr lang="en-US" dirty="0"/>
              <a:t>Some String object methods may use regular expressions as a parameter</a:t>
            </a:r>
            <a:r>
              <a:rPr lang="ru-RU" dirty="0"/>
              <a:t>. </a:t>
            </a:r>
            <a:r>
              <a:rPr lang="en-US" dirty="0"/>
              <a:t>General syntax:</a:t>
            </a:r>
            <a:endParaRPr lang="ru-RU" dirty="0"/>
          </a:p>
          <a:p>
            <a:pPr>
              <a:spcAft>
                <a:spcPts val="600"/>
              </a:spcAft>
            </a:pPr>
            <a:r>
              <a:rPr lang="uk-UA" dirty="0"/>
              <a:t>				</a:t>
            </a:r>
            <a:r>
              <a:rPr lang="en-US" sz="2000" dirty="0">
                <a:latin typeface="Consolas" pitchFamily="49" charset="0"/>
                <a:cs typeface="Consolas" pitchFamily="49" charset="0"/>
              </a:rPr>
              <a:t> </a:t>
            </a:r>
            <a:r>
              <a:rPr lang="en-US" dirty="0" err="1">
                <a:latin typeface="Consolas" pitchFamily="49" charset="0"/>
                <a:cs typeface="Consolas" pitchFamily="49" charset="0"/>
              </a:rPr>
              <a:t>string.</a:t>
            </a:r>
            <a:r>
              <a:rPr lang="en-US" b="1" dirty="0" err="1">
                <a:solidFill>
                  <a:srgbClr val="7030A0"/>
                </a:solidFill>
                <a:latin typeface="Consolas" pitchFamily="49" charset="0"/>
                <a:cs typeface="Consolas" pitchFamily="49" charset="0"/>
              </a:rPr>
              <a:t>method_name</a:t>
            </a:r>
            <a:r>
              <a:rPr lang="en-US" dirty="0">
                <a:latin typeface="Consolas" pitchFamily="49" charset="0"/>
                <a:cs typeface="Consolas" pitchFamily="49" charset="0"/>
              </a:rPr>
              <a:t>(</a:t>
            </a:r>
            <a:r>
              <a:rPr lang="en-US" dirty="0" err="1">
                <a:latin typeface="Consolas" pitchFamily="49" charset="0"/>
                <a:cs typeface="Consolas" pitchFamily="49" charset="0"/>
              </a:rPr>
              <a:t>RegExp</a:t>
            </a:r>
            <a:r>
              <a:rPr lang="en-US" dirty="0">
                <a:latin typeface="Consolas" pitchFamily="49" charset="0"/>
                <a:cs typeface="Consolas" pitchFamily="49" charset="0"/>
              </a:rPr>
              <a:t>);</a:t>
            </a:r>
            <a:endParaRPr lang="en-US" dirty="0"/>
          </a:p>
          <a:p>
            <a:r>
              <a:rPr lang="en-US" dirty="0"/>
              <a:t>The </a:t>
            </a:r>
            <a:r>
              <a:rPr lang="en-US" b="1" dirty="0">
                <a:solidFill>
                  <a:srgbClr val="7030A0"/>
                </a:solidFill>
              </a:rPr>
              <a:t>search() </a:t>
            </a:r>
            <a:r>
              <a:rPr lang="en-US" dirty="0"/>
              <a:t>method finds the </a:t>
            </a:r>
            <a:r>
              <a:rPr lang="en-US" b="1" dirty="0">
                <a:solidFill>
                  <a:srgbClr val="7030A0"/>
                </a:solidFill>
              </a:rPr>
              <a:t>index of the first match </a:t>
            </a:r>
            <a:r>
              <a:rPr lang="en-US" dirty="0" err="1"/>
              <a:t>match</a:t>
            </a:r>
            <a:r>
              <a:rPr lang="en-US" dirty="0"/>
              <a:t> in a string (otherwise - returns -1)</a:t>
            </a:r>
            <a:r>
              <a:rPr lang="ru-RU" dirty="0"/>
              <a:t>:</a:t>
            </a:r>
          </a:p>
          <a:p>
            <a:r>
              <a:rPr lang="en-US" dirty="0"/>
              <a:t>	</a:t>
            </a:r>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a:t>
            </a:r>
            <a:r>
              <a:rPr lang="en-US" sz="2000" dirty="0" err="1">
                <a:latin typeface="Consolas" pitchFamily="49" charset="0"/>
                <a:cs typeface="Consolas" pitchFamily="49" charset="0"/>
              </a:rPr>
              <a:t>str</a:t>
            </a:r>
            <a:r>
              <a:rPr lang="en-US" sz="2000" dirty="0">
                <a:latin typeface="Consolas" pitchFamily="49" charset="0"/>
                <a:cs typeface="Consolas" pitchFamily="49" charset="0"/>
              </a:rPr>
              <a:t> = "some text here!";</a:t>
            </a:r>
          </a:p>
          <a:p>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re = /</a:t>
            </a:r>
            <a:r>
              <a:rPr lang="en-US" sz="2000" dirty="0" err="1">
                <a:latin typeface="Consolas" pitchFamily="49" charset="0"/>
                <a:cs typeface="Consolas" pitchFamily="49" charset="0"/>
              </a:rPr>
              <a:t>tex</a:t>
            </a:r>
            <a:r>
              <a:rPr lang="en-US" sz="2000" dirty="0">
                <a:latin typeface="Consolas" pitchFamily="49" charset="0"/>
                <a:cs typeface="Consolas" pitchFamily="49" charset="0"/>
              </a:rPr>
              <a:t>/;</a:t>
            </a:r>
          </a:p>
          <a:p>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result = </a:t>
            </a:r>
            <a:r>
              <a:rPr lang="en-US" sz="2000" dirty="0" err="1">
                <a:latin typeface="Consolas" pitchFamily="49" charset="0"/>
                <a:cs typeface="Consolas" pitchFamily="49" charset="0"/>
              </a:rPr>
              <a:t>str.</a:t>
            </a:r>
            <a:r>
              <a:rPr lang="en-US" sz="2000" b="1" dirty="0" err="1">
                <a:solidFill>
                  <a:srgbClr val="7030A0"/>
                </a:solidFill>
                <a:latin typeface="Consolas" pitchFamily="49" charset="0"/>
                <a:cs typeface="Consolas" pitchFamily="49" charset="0"/>
              </a:rPr>
              <a:t>search</a:t>
            </a:r>
            <a:r>
              <a:rPr lang="en-US" sz="2000" dirty="0">
                <a:latin typeface="Consolas" pitchFamily="49" charset="0"/>
                <a:cs typeface="Consolas" pitchFamily="49" charset="0"/>
              </a:rPr>
              <a:t>(re);</a:t>
            </a:r>
          </a:p>
          <a:p>
            <a:pPr>
              <a:spcAft>
                <a:spcPts val="2400"/>
              </a:spcAft>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(result); </a:t>
            </a:r>
            <a:r>
              <a:rPr lang="en-US" sz="2000" dirty="0">
                <a:solidFill>
                  <a:schemeClr val="bg1">
                    <a:lumMod val="50000"/>
                  </a:schemeClr>
                </a:solidFill>
                <a:latin typeface="Consolas" pitchFamily="49" charset="0"/>
                <a:cs typeface="Consolas" pitchFamily="49" charset="0"/>
              </a:rPr>
              <a:t>// 5</a:t>
            </a:r>
          </a:p>
          <a:p>
            <a:endParaRPr lang="en-US" dirty="0"/>
          </a:p>
          <a:p>
            <a:r>
              <a:rPr lang="en-US" dirty="0"/>
              <a:t>The </a:t>
            </a:r>
            <a:r>
              <a:rPr lang="en-US" b="1" dirty="0">
                <a:solidFill>
                  <a:srgbClr val="7030A0"/>
                </a:solidFill>
              </a:rPr>
              <a:t>split()</a:t>
            </a:r>
            <a:r>
              <a:rPr lang="en-US" dirty="0"/>
              <a:t> method can use regular expressions to </a:t>
            </a:r>
            <a:r>
              <a:rPr lang="en-US" b="1" dirty="0">
                <a:solidFill>
                  <a:srgbClr val="7030A0"/>
                </a:solidFill>
              </a:rPr>
              <a:t>split lines</a:t>
            </a:r>
            <a:r>
              <a:rPr lang="en-US" dirty="0"/>
              <a:t>. For example, we divide the application by the symbol “;”</a:t>
            </a:r>
            <a:r>
              <a:rPr lang="ru-RU" dirty="0"/>
              <a:t>:</a:t>
            </a:r>
          </a:p>
          <a:p>
            <a:r>
              <a:rPr lang="uk-UA" dirty="0"/>
              <a:t>	</a:t>
            </a:r>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re = /;/;</a:t>
            </a:r>
          </a:p>
          <a:p>
            <a:r>
              <a:rPr lang="uk-UA" sz="2000" dirty="0">
                <a:solidFill>
                  <a:srgbClr val="0000FF"/>
                </a:solidFill>
                <a:latin typeface="Consolas" pitchFamily="49" charset="0"/>
                <a:cs typeface="Consolas" pitchFamily="49" charset="0"/>
              </a:rPr>
              <a:t>	</a:t>
            </a:r>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a:t>
            </a:r>
            <a:r>
              <a:rPr lang="en-US" sz="2000" dirty="0" err="1">
                <a:latin typeface="Consolas" pitchFamily="49" charset="0"/>
                <a:cs typeface="Consolas" pitchFamily="49" charset="0"/>
              </a:rPr>
              <a:t>nameList</a:t>
            </a:r>
            <a:r>
              <a:rPr lang="en-US" sz="2000" dirty="0">
                <a:latin typeface="Consolas" pitchFamily="49" charset="0"/>
                <a:cs typeface="Consolas" pitchFamily="49" charset="0"/>
              </a:rPr>
              <a:t> = "</a:t>
            </a:r>
            <a:r>
              <a:rPr lang="en-US" sz="2000" dirty="0" err="1">
                <a:latin typeface="Consolas" pitchFamily="49" charset="0"/>
                <a:cs typeface="Consolas" pitchFamily="49" charset="0"/>
              </a:rPr>
              <a:t>Igor;Ostap;Viktor;Iryna</a:t>
            </a:r>
            <a:r>
              <a:rPr lang="en-US" sz="2000" dirty="0">
                <a:latin typeface="Consolas" pitchFamily="49" charset="0"/>
                <a:cs typeface="Consolas" pitchFamily="49" charset="0"/>
              </a:rPr>
              <a:t>";</a:t>
            </a:r>
          </a:p>
          <a:p>
            <a:r>
              <a:rPr lang="uk-UA"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a:t>
            </a:r>
            <a:r>
              <a:rPr lang="en-US" sz="2000" dirty="0" err="1">
                <a:latin typeface="Consolas" pitchFamily="49" charset="0"/>
                <a:cs typeface="Consolas" pitchFamily="49" charset="0"/>
              </a:rPr>
              <a:t>nameList.</a:t>
            </a:r>
            <a:r>
              <a:rPr lang="en-US" sz="2000" b="1" dirty="0" err="1">
                <a:solidFill>
                  <a:srgbClr val="7030A0"/>
                </a:solidFill>
                <a:latin typeface="Consolas" pitchFamily="49" charset="0"/>
                <a:cs typeface="Consolas" pitchFamily="49" charset="0"/>
              </a:rPr>
              <a:t>split</a:t>
            </a:r>
            <a:r>
              <a:rPr lang="en-US" sz="2000" dirty="0">
                <a:latin typeface="Consolas" pitchFamily="49" charset="0"/>
                <a:cs typeface="Consolas" pitchFamily="49" charset="0"/>
              </a:rPr>
              <a:t>(re)); </a:t>
            </a:r>
            <a:r>
              <a:rPr lang="en-US" sz="2000" dirty="0">
                <a:solidFill>
                  <a:schemeClr val="bg1">
                    <a:lumMod val="50000"/>
                  </a:schemeClr>
                </a:solidFill>
                <a:latin typeface="Consolas" pitchFamily="49" charset="0"/>
                <a:cs typeface="Consolas" pitchFamily="49" charset="0"/>
              </a:rPr>
              <a:t>// ["Igor", "</a:t>
            </a:r>
            <a:r>
              <a:rPr lang="en-US" sz="2000" dirty="0" err="1">
                <a:solidFill>
                  <a:schemeClr val="bg1">
                    <a:lumMod val="50000"/>
                  </a:schemeClr>
                </a:solidFill>
                <a:latin typeface="Consolas" pitchFamily="49" charset="0"/>
                <a:cs typeface="Consolas" pitchFamily="49" charset="0"/>
              </a:rPr>
              <a:t>Ostap</a:t>
            </a:r>
            <a:r>
              <a:rPr lang="en-US" sz="2000" dirty="0">
                <a:solidFill>
                  <a:schemeClr val="bg1">
                    <a:lumMod val="50000"/>
                  </a:schemeClr>
                </a:solidFill>
                <a:latin typeface="Consolas" pitchFamily="49" charset="0"/>
                <a:cs typeface="Consolas" pitchFamily="49" charset="0"/>
              </a:rPr>
              <a:t>", "Viktor", "</a:t>
            </a:r>
            <a:r>
              <a:rPr lang="en-US" sz="2000" dirty="0" err="1">
                <a:solidFill>
                  <a:schemeClr val="bg1">
                    <a:lumMod val="50000"/>
                  </a:schemeClr>
                </a:solidFill>
                <a:latin typeface="Consolas" pitchFamily="49" charset="0"/>
                <a:cs typeface="Consolas" pitchFamily="49" charset="0"/>
              </a:rPr>
              <a:t>Iryna</a:t>
            </a:r>
            <a:r>
              <a:rPr lang="en-US" sz="2000" dirty="0">
                <a:solidFill>
                  <a:schemeClr val="bg1">
                    <a:lumMod val="50000"/>
                  </a:schemeClr>
                </a:solidFill>
                <a:latin typeface="Consolas" pitchFamily="49" charset="0"/>
                <a:cs typeface="Consolas" pitchFamily="49" charset="0"/>
              </a:rPr>
              <a:t>"]</a:t>
            </a:r>
          </a:p>
          <a:p>
            <a:endParaRPr lang="ru-RU" sz="2000" dirty="0">
              <a:latin typeface="Consolas" pitchFamily="49" charset="0"/>
              <a:cs typeface="Consolas" pitchFamily="49" charset="0"/>
            </a:endParaRPr>
          </a:p>
          <a:p>
            <a:endParaRPr lang="ru-RU"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73650"/>
            <a:ext cx="11565619" cy="525970"/>
          </a:xfrm>
        </p:spPr>
        <p:txBody>
          <a:bodyPr/>
          <a:lstStyle/>
          <a:p>
            <a:r>
              <a:rPr lang="en-US" sz="3600" dirty="0" err="1">
                <a:latin typeface="Proxima Nova Black" charset="0"/>
              </a:rPr>
              <a:t>RegExp</a:t>
            </a:r>
            <a:r>
              <a:rPr lang="en-US" sz="3600" dirty="0">
                <a:latin typeface="Proxima Nova Black" charset="0"/>
              </a:rPr>
              <a:t> in String methods. </a:t>
            </a:r>
            <a:r>
              <a:rPr lang="ru-RU" sz="3600" dirty="0" err="1">
                <a:latin typeface="Proxima Nova Black" charset="0"/>
              </a:rPr>
              <a:t>search</a:t>
            </a:r>
            <a:r>
              <a:rPr lang="en-US" sz="3600" dirty="0">
                <a:latin typeface="Proxima Nova Black" charset="0"/>
              </a:rPr>
              <a:t>(), </a:t>
            </a:r>
            <a:r>
              <a:rPr lang="ru-RU" sz="3600" dirty="0" err="1">
                <a:latin typeface="Proxima Nova Black" charset="0"/>
              </a:rPr>
              <a:t>split</a:t>
            </a:r>
            <a:r>
              <a:rPr lang="en-US" sz="3600" dirty="0">
                <a:latin typeface="Proxima Nova Black" charset="0"/>
              </a:rPr>
              <a:t>()</a:t>
            </a:r>
            <a:r>
              <a:rPr lang="ru-RU" sz="3600" dirty="0">
                <a:latin typeface="Proxima Nova Black" charset="0"/>
              </a:rPr>
              <a:t> </a:t>
            </a:r>
            <a:endParaRPr lang="en-US" sz="3600" b="1" dirty="0">
              <a:latin typeface="Proxima Nova Black" charset="0"/>
            </a:endParaRPr>
          </a:p>
        </p:txBody>
      </p:sp>
      <p:sp>
        <p:nvSpPr>
          <p:cNvPr id="4" name="Скругленный прямоугольник 4"/>
          <p:cNvSpPr/>
          <p:nvPr/>
        </p:nvSpPr>
        <p:spPr>
          <a:xfrm>
            <a:off x="1013925" y="4110087"/>
            <a:ext cx="10317094" cy="537328"/>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spcAft>
                <a:spcPts val="1200"/>
              </a:spcAft>
            </a:pPr>
            <a:r>
              <a:rPr lang="en-US" sz="2400" dirty="0">
                <a:solidFill>
                  <a:srgbClr val="FF0000"/>
                </a:solidFill>
              </a:rPr>
              <a:t>Important limitation</a:t>
            </a:r>
            <a:r>
              <a:rPr lang="en-US" sz="2400" dirty="0"/>
              <a:t>: </a:t>
            </a:r>
            <a:r>
              <a:rPr lang="en-US" sz="2400" dirty="0" err="1"/>
              <a:t>str.search</a:t>
            </a:r>
            <a:r>
              <a:rPr lang="en-US" sz="2400" dirty="0"/>
              <a:t> can only return the position of the first match.</a:t>
            </a:r>
          </a:p>
        </p:txBody>
      </p:sp>
      <p:sp>
        <p:nvSpPr>
          <p:cNvPr id="5" name="Прямоугольник 5"/>
          <p:cNvSpPr/>
          <p:nvPr/>
        </p:nvSpPr>
        <p:spPr>
          <a:xfrm>
            <a:off x="527901" y="3877531"/>
            <a:ext cx="555588"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5031074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99055" y="978300"/>
            <a:ext cx="11683837" cy="5635145"/>
          </a:xfrm>
        </p:spPr>
        <p:txBody>
          <a:bodyPr rtlCol="0">
            <a:noAutofit/>
          </a:bodyPr>
          <a:lstStyle/>
          <a:p>
            <a:r>
              <a:rPr lang="en-US" dirty="0"/>
              <a:t>To find all matches in a string, the </a:t>
            </a:r>
            <a:r>
              <a:rPr lang="en-US" b="1" dirty="0">
                <a:solidFill>
                  <a:srgbClr val="7030A0"/>
                </a:solidFill>
              </a:rPr>
              <a:t>match() </a:t>
            </a:r>
            <a:r>
              <a:rPr lang="en-US" dirty="0"/>
              <a:t>method is used. If there are no matches, </a:t>
            </a:r>
            <a:r>
              <a:rPr lang="en-US" i="1" dirty="0"/>
              <a:t>null</a:t>
            </a:r>
            <a:r>
              <a:rPr lang="en-US" dirty="0"/>
              <a:t> is returned:</a:t>
            </a:r>
          </a:p>
          <a:p>
            <a:r>
              <a:rPr lang="en-US" dirty="0"/>
              <a:t>	</a:t>
            </a:r>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a:t>
            </a:r>
            <a:r>
              <a:rPr lang="en-US" sz="2000" dirty="0" err="1">
                <a:latin typeface="Consolas" pitchFamily="49" charset="0"/>
                <a:cs typeface="Consolas" pitchFamily="49" charset="0"/>
              </a:rPr>
              <a:t>str</a:t>
            </a:r>
            <a:r>
              <a:rPr lang="en-US" sz="2000" dirty="0">
                <a:latin typeface="Consolas" pitchFamily="49" charset="0"/>
                <a:cs typeface="Consolas" pitchFamily="49" charset="0"/>
              </a:rPr>
              <a:t> = "John came home and did homework";</a:t>
            </a:r>
          </a:p>
          <a:p>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re = /home/g;</a:t>
            </a:r>
          </a:p>
          <a:p>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result = </a:t>
            </a:r>
            <a:r>
              <a:rPr lang="en-US" sz="2000" dirty="0" err="1">
                <a:latin typeface="Consolas" pitchFamily="49" charset="0"/>
                <a:cs typeface="Consolas" pitchFamily="49" charset="0"/>
              </a:rPr>
              <a:t>str.</a:t>
            </a:r>
            <a:r>
              <a:rPr lang="en-US" sz="2000" b="1" dirty="0" err="1">
                <a:solidFill>
                  <a:srgbClr val="7030A0"/>
                </a:solidFill>
                <a:latin typeface="Consolas" pitchFamily="49" charset="0"/>
                <a:cs typeface="Consolas" pitchFamily="49" charset="0"/>
              </a:rPr>
              <a:t>match</a:t>
            </a:r>
            <a:r>
              <a:rPr lang="en-US" sz="2000" dirty="0">
                <a:latin typeface="Consolas" pitchFamily="49" charset="0"/>
                <a:cs typeface="Consolas" pitchFamily="49" charset="0"/>
              </a:rPr>
              <a:t>(re);</a:t>
            </a:r>
          </a:p>
          <a:p>
            <a:pPr>
              <a:spcAft>
                <a:spcPts val="1800"/>
              </a:spcAft>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(result); </a:t>
            </a:r>
            <a:r>
              <a:rPr lang="en-US" sz="2000" dirty="0">
                <a:solidFill>
                  <a:schemeClr val="bg1">
                    <a:lumMod val="50000"/>
                  </a:schemeClr>
                </a:solidFill>
                <a:latin typeface="Consolas" pitchFamily="49" charset="0"/>
                <a:cs typeface="Consolas" pitchFamily="49" charset="0"/>
              </a:rPr>
              <a:t>// ["home", "home"]</a:t>
            </a:r>
          </a:p>
          <a:p>
            <a:pPr>
              <a:spcAft>
                <a:spcPts val="600"/>
              </a:spcAft>
            </a:pPr>
            <a:r>
              <a:rPr lang="en-US" dirty="0"/>
              <a:t>The replace() method allows you to replace all matches of a regular expression with a specific string. We can use it without regular expressions, but when the </a:t>
            </a:r>
            <a:r>
              <a:rPr lang="en-US" b="1" dirty="0"/>
              <a:t>first replace argument is a string, it replaces only the first match</a:t>
            </a:r>
            <a:r>
              <a:rPr lang="en-US" dirty="0"/>
              <a:t>.</a:t>
            </a:r>
            <a:endParaRPr lang="ru-RU" dirty="0"/>
          </a:p>
          <a:p>
            <a:r>
              <a:rPr lang="en-US" sz="2000" dirty="0">
                <a:latin typeface="Consolas" pitchFamily="49" charset="0"/>
                <a:cs typeface="Consolas" pitchFamily="49" charset="0"/>
              </a:rPr>
              <a:t>   "My home is a good </a:t>
            </a:r>
            <a:r>
              <a:rPr lang="en-US" sz="2000" dirty="0" err="1">
                <a:latin typeface="Consolas" pitchFamily="49" charset="0"/>
                <a:cs typeface="Consolas" pitchFamily="49" charset="0"/>
              </a:rPr>
              <a:t>home!".</a:t>
            </a:r>
            <a:r>
              <a:rPr lang="en-US" sz="2000" b="1" dirty="0" err="1">
                <a:solidFill>
                  <a:srgbClr val="7030A0"/>
                </a:solidFill>
                <a:latin typeface="Consolas" pitchFamily="49" charset="0"/>
                <a:cs typeface="Consolas" pitchFamily="49" charset="0"/>
              </a:rPr>
              <a:t>replace</a:t>
            </a:r>
            <a:r>
              <a:rPr lang="en-US" sz="2000" dirty="0">
                <a:latin typeface="Consolas" pitchFamily="49" charset="0"/>
                <a:cs typeface="Consolas" pitchFamily="49" charset="0"/>
              </a:rPr>
              <a:t>('home', 'car')    </a:t>
            </a:r>
            <a:r>
              <a:rPr lang="en-US" sz="2000" dirty="0">
                <a:solidFill>
                  <a:schemeClr val="bg1">
                    <a:lumMod val="65000"/>
                  </a:schemeClr>
                </a:solidFill>
                <a:latin typeface="Consolas" pitchFamily="49" charset="0"/>
                <a:cs typeface="Consolas" pitchFamily="49" charset="0"/>
              </a:rPr>
              <a:t>// "My car is a good home!"</a:t>
            </a:r>
            <a:endParaRPr lang="uk-UA" sz="2000" dirty="0">
              <a:solidFill>
                <a:schemeClr val="bg1">
                  <a:lumMod val="65000"/>
                </a:schemeClr>
              </a:solidFill>
              <a:latin typeface="Consolas" pitchFamily="49" charset="0"/>
              <a:cs typeface="Consolas" pitchFamily="49" charset="0"/>
            </a:endParaRPr>
          </a:p>
          <a:p>
            <a:r>
              <a:rPr lang="en-US" sz="2000" dirty="0">
                <a:latin typeface="Consolas" pitchFamily="49" charset="0"/>
                <a:cs typeface="Consolas" pitchFamily="49" charset="0"/>
              </a:rPr>
              <a:t>   "My home is a good </a:t>
            </a:r>
            <a:r>
              <a:rPr lang="en-US" sz="2000" dirty="0" err="1">
                <a:latin typeface="Consolas" pitchFamily="49" charset="0"/>
                <a:cs typeface="Consolas" pitchFamily="49" charset="0"/>
              </a:rPr>
              <a:t>home!".</a:t>
            </a:r>
            <a:r>
              <a:rPr lang="en-US" sz="2000" b="1" dirty="0" err="1">
                <a:solidFill>
                  <a:srgbClr val="7030A0"/>
                </a:solidFill>
                <a:latin typeface="Consolas" pitchFamily="49" charset="0"/>
                <a:cs typeface="Consolas" pitchFamily="49" charset="0"/>
              </a:rPr>
              <a:t>replace</a:t>
            </a:r>
            <a:r>
              <a:rPr lang="en-US" sz="2000" dirty="0">
                <a:latin typeface="Consolas" pitchFamily="49" charset="0"/>
                <a:cs typeface="Consolas" pitchFamily="49" charset="0"/>
              </a:rPr>
              <a:t>(/home/, 'car')   </a:t>
            </a:r>
            <a:r>
              <a:rPr lang="en-US" sz="2000" dirty="0">
                <a:solidFill>
                  <a:schemeClr val="bg1">
                    <a:lumMod val="65000"/>
                  </a:schemeClr>
                </a:solidFill>
                <a:latin typeface="Consolas" pitchFamily="49" charset="0"/>
                <a:cs typeface="Consolas" pitchFamily="49" charset="0"/>
              </a:rPr>
              <a:t>// "My car is a good home!"</a:t>
            </a:r>
            <a:endParaRPr lang="uk-UA" sz="2000" dirty="0">
              <a:solidFill>
                <a:schemeClr val="bg1">
                  <a:lumMod val="65000"/>
                </a:schemeClr>
              </a:solidFill>
              <a:latin typeface="Consolas" pitchFamily="49" charset="0"/>
              <a:cs typeface="Consolas" pitchFamily="49" charset="0"/>
            </a:endParaRPr>
          </a:p>
          <a:p>
            <a:r>
              <a:rPr lang="en-US" sz="2000" dirty="0">
                <a:latin typeface="Consolas" pitchFamily="49" charset="0"/>
                <a:cs typeface="Consolas" pitchFamily="49" charset="0"/>
              </a:rPr>
              <a:t>   "My home is a good </a:t>
            </a:r>
            <a:r>
              <a:rPr lang="en-US" sz="2000" dirty="0" err="1">
                <a:latin typeface="Consolas" pitchFamily="49" charset="0"/>
                <a:cs typeface="Consolas" pitchFamily="49" charset="0"/>
              </a:rPr>
              <a:t>home!".</a:t>
            </a:r>
            <a:r>
              <a:rPr lang="en-US" sz="2000" b="1" dirty="0" err="1">
                <a:solidFill>
                  <a:srgbClr val="7030A0"/>
                </a:solidFill>
                <a:latin typeface="Consolas" pitchFamily="49" charset="0"/>
                <a:cs typeface="Consolas" pitchFamily="49" charset="0"/>
              </a:rPr>
              <a:t>replace</a:t>
            </a:r>
            <a:r>
              <a:rPr lang="en-US" sz="2000" dirty="0">
                <a:latin typeface="Consolas" pitchFamily="49" charset="0"/>
                <a:cs typeface="Consolas" pitchFamily="49" charset="0"/>
              </a:rPr>
              <a:t>(/home/g, 'car')  </a:t>
            </a:r>
            <a:r>
              <a:rPr lang="en-US" sz="2000" dirty="0">
                <a:solidFill>
                  <a:schemeClr val="bg1">
                    <a:lumMod val="65000"/>
                  </a:schemeClr>
                </a:solidFill>
                <a:latin typeface="Consolas" pitchFamily="49" charset="0"/>
                <a:cs typeface="Consolas" pitchFamily="49" charset="0"/>
              </a:rPr>
              <a:t>// "My car is a good car!"</a:t>
            </a:r>
            <a:endParaRPr lang="uk-UA" sz="2000" dirty="0">
              <a:solidFill>
                <a:schemeClr val="bg1">
                  <a:lumMod val="65000"/>
                </a:schemeClr>
              </a:solidFill>
              <a:latin typeface="Consolas" pitchFamily="49" charset="0"/>
              <a:cs typeface="Consolas" pitchFamily="49" charset="0"/>
            </a:endParaRPr>
          </a:p>
          <a:p>
            <a:endParaRPr lang="ru-RU" sz="2000"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73650"/>
            <a:ext cx="11565619" cy="525970"/>
          </a:xfrm>
        </p:spPr>
        <p:txBody>
          <a:bodyPr/>
          <a:lstStyle/>
          <a:p>
            <a:r>
              <a:rPr lang="en-US" sz="3600" dirty="0" err="1">
                <a:latin typeface="Proxima Nova Black" charset="0"/>
              </a:rPr>
              <a:t>RegExp</a:t>
            </a:r>
            <a:r>
              <a:rPr lang="en-US" sz="3600" dirty="0">
                <a:latin typeface="Proxima Nova Black" charset="0"/>
              </a:rPr>
              <a:t> in String methods. </a:t>
            </a:r>
            <a:r>
              <a:rPr lang="ru-RU" sz="3600" dirty="0" err="1">
                <a:latin typeface="Proxima Nova Black" charset="0"/>
              </a:rPr>
              <a:t>match</a:t>
            </a:r>
            <a:r>
              <a:rPr lang="en-US" sz="3600" dirty="0">
                <a:latin typeface="Proxima Nova Black" charset="0"/>
              </a:rPr>
              <a:t>(), </a:t>
            </a:r>
            <a:r>
              <a:rPr lang="ru-RU" sz="3600" dirty="0" err="1">
                <a:latin typeface="Proxima Nova Black" charset="0"/>
              </a:rPr>
              <a:t>replace</a:t>
            </a:r>
            <a:r>
              <a:rPr lang="en-US" sz="3600" dirty="0">
                <a:latin typeface="Proxima Nova Black" charset="0"/>
              </a:rPr>
              <a:t>()</a:t>
            </a:r>
            <a:r>
              <a:rPr lang="ru-RU" sz="3600" dirty="0">
                <a:latin typeface="Proxima Nova Black" charset="0"/>
              </a:rPr>
              <a:t> </a:t>
            </a:r>
            <a:endParaRPr lang="en-US" sz="3600" b="1" dirty="0">
              <a:latin typeface="Proxima Nova Black" charset="0"/>
            </a:endParaRPr>
          </a:p>
        </p:txBody>
      </p:sp>
      <p:sp>
        <p:nvSpPr>
          <p:cNvPr id="4" name="Скругленный прямоугольник 3"/>
          <p:cNvSpPr/>
          <p:nvPr/>
        </p:nvSpPr>
        <p:spPr>
          <a:xfrm>
            <a:off x="865411" y="5908650"/>
            <a:ext cx="7257863" cy="72301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spcAft>
                <a:spcPts val="1200"/>
              </a:spcAft>
            </a:pPr>
            <a:r>
              <a:rPr lang="en-US" sz="2200" dirty="0"/>
              <a:t>The regular expression must include the "g" flag, otherwise the methods will work with the first match.</a:t>
            </a:r>
          </a:p>
        </p:txBody>
      </p:sp>
      <p:sp>
        <p:nvSpPr>
          <p:cNvPr id="5" name="Прямоугольник 4"/>
          <p:cNvSpPr/>
          <p:nvPr/>
        </p:nvSpPr>
        <p:spPr>
          <a:xfrm>
            <a:off x="316490" y="5751696"/>
            <a:ext cx="548921"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23560809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350455"/>
            <a:ext cx="11494709" cy="5518181"/>
          </a:xfrm>
        </p:spPr>
        <p:txBody>
          <a:bodyPr rtlCol="0">
            <a:noAutofit/>
          </a:bodyPr>
          <a:lstStyle/>
          <a:p>
            <a:r>
              <a:rPr lang="en-US" sz="2400" b="1" dirty="0" err="1">
                <a:solidFill>
                  <a:srgbClr val="7030A0"/>
                </a:solidFill>
              </a:rPr>
              <a:t>Metacharacters</a:t>
            </a:r>
            <a:r>
              <a:rPr lang="en-US" sz="2400" dirty="0">
                <a:solidFill>
                  <a:srgbClr val="7030A0"/>
                </a:solidFill>
              </a:rPr>
              <a:t> </a:t>
            </a:r>
            <a:r>
              <a:rPr lang="en-US" sz="2400" dirty="0"/>
              <a:t>are characters with a special meaning:</a:t>
            </a:r>
          </a:p>
          <a:p>
            <a:pPr marL="342900" indent="-342900">
              <a:buClr>
                <a:schemeClr val="tx1"/>
              </a:buClr>
              <a:buFont typeface="Arial" pitchFamily="34" charset="0"/>
              <a:buChar char="•"/>
            </a:pPr>
            <a:r>
              <a:rPr lang="en-US" sz="2400" b="1" dirty="0">
                <a:solidFill>
                  <a:srgbClr val="7030A0"/>
                </a:solidFill>
              </a:rPr>
              <a:t>\d</a:t>
            </a:r>
            <a:r>
              <a:rPr lang="en-US" sz="2400" dirty="0"/>
              <a:t> matches any digit, equivalent to [0-9]</a:t>
            </a:r>
          </a:p>
          <a:p>
            <a:pPr marL="342900" indent="-342900">
              <a:buClr>
                <a:schemeClr val="tx1"/>
              </a:buClr>
              <a:buFont typeface="Arial" pitchFamily="34" charset="0"/>
              <a:buChar char="•"/>
            </a:pPr>
            <a:r>
              <a:rPr lang="en-US" sz="2400" b="1" dirty="0">
                <a:solidFill>
                  <a:srgbClr val="7030A0"/>
                </a:solidFill>
              </a:rPr>
              <a:t>\D</a:t>
            </a:r>
            <a:r>
              <a:rPr lang="en-US" sz="2400" dirty="0">
                <a:solidFill>
                  <a:srgbClr val="7030A0"/>
                </a:solidFill>
              </a:rPr>
              <a:t> </a:t>
            </a:r>
            <a:r>
              <a:rPr lang="en-US" sz="2400" dirty="0"/>
              <a:t>matches any character that’s not a digit, equivalent to [^0-9]</a:t>
            </a:r>
          </a:p>
          <a:p>
            <a:pPr marL="342900" indent="-342900">
              <a:buClr>
                <a:schemeClr val="tx1"/>
              </a:buClr>
              <a:buFont typeface="Arial" pitchFamily="34" charset="0"/>
              <a:buChar char="•"/>
            </a:pPr>
            <a:r>
              <a:rPr lang="en-US" sz="2400" b="1" dirty="0">
                <a:solidFill>
                  <a:srgbClr val="7030A0"/>
                </a:solidFill>
              </a:rPr>
              <a:t>\w</a:t>
            </a:r>
            <a:r>
              <a:rPr lang="en-US" sz="2400" dirty="0"/>
              <a:t> matches any alphanumeric character (plus underscore), equivalent to [A-Za-z_0-9]</a:t>
            </a:r>
          </a:p>
          <a:p>
            <a:pPr marL="342900" indent="-342900">
              <a:buClr>
                <a:schemeClr val="tx1"/>
              </a:buClr>
              <a:buFont typeface="Arial" pitchFamily="34" charset="0"/>
              <a:buChar char="•"/>
            </a:pPr>
            <a:r>
              <a:rPr lang="en-US" sz="2400" b="1" dirty="0">
                <a:solidFill>
                  <a:srgbClr val="7030A0"/>
                </a:solidFill>
              </a:rPr>
              <a:t>\W</a:t>
            </a:r>
            <a:r>
              <a:rPr lang="en-US" sz="2400" dirty="0"/>
              <a:t> matches any non-alphanumeric character, anything except [^A-Za-z_0-9]</a:t>
            </a:r>
          </a:p>
          <a:p>
            <a:pPr marL="342900" indent="-342900">
              <a:buClr>
                <a:schemeClr val="tx1"/>
              </a:buClr>
              <a:buFont typeface="Arial" pitchFamily="34" charset="0"/>
              <a:buChar char="•"/>
            </a:pPr>
            <a:r>
              <a:rPr lang="en-US" sz="2400" b="1" dirty="0">
                <a:solidFill>
                  <a:srgbClr val="7030A0"/>
                </a:solidFill>
              </a:rPr>
              <a:t>\s</a:t>
            </a:r>
            <a:r>
              <a:rPr lang="en-US" sz="2400" dirty="0"/>
              <a:t> matches any whitespace character: spaces, tabs, newlines </a:t>
            </a:r>
            <a:endParaRPr lang="uk-UA" sz="2400" dirty="0"/>
          </a:p>
          <a:p>
            <a:pPr marL="342900" indent="-342900">
              <a:buClr>
                <a:schemeClr val="tx1"/>
              </a:buClr>
              <a:buFont typeface="Arial" pitchFamily="34" charset="0"/>
              <a:buChar char="•"/>
            </a:pPr>
            <a:r>
              <a:rPr lang="en-US" sz="2400" b="1" dirty="0">
                <a:solidFill>
                  <a:srgbClr val="7030A0"/>
                </a:solidFill>
              </a:rPr>
              <a:t>\S</a:t>
            </a:r>
            <a:r>
              <a:rPr lang="en-US" sz="2400" dirty="0"/>
              <a:t> matches any character that’s not a whitespace</a:t>
            </a:r>
          </a:p>
          <a:p>
            <a:pPr marL="342900" indent="-342900">
              <a:buClr>
                <a:schemeClr val="tx1"/>
              </a:buClr>
              <a:buFont typeface="Arial" pitchFamily="34" charset="0"/>
              <a:buChar char="•"/>
            </a:pPr>
            <a:r>
              <a:rPr lang="en-US" sz="2400" b="1" dirty="0">
                <a:solidFill>
                  <a:srgbClr val="7030A0"/>
                </a:solidFill>
              </a:rPr>
              <a:t>\0</a:t>
            </a:r>
            <a:r>
              <a:rPr lang="en-US" sz="2400" dirty="0"/>
              <a:t> matches null</a:t>
            </a:r>
          </a:p>
          <a:p>
            <a:pPr marL="342900" indent="-342900">
              <a:buClr>
                <a:schemeClr val="tx1"/>
              </a:buClr>
              <a:buFont typeface="Arial" pitchFamily="34" charset="0"/>
              <a:buChar char="•"/>
            </a:pPr>
            <a:r>
              <a:rPr lang="en-US" sz="2400" b="1" dirty="0">
                <a:solidFill>
                  <a:srgbClr val="7030A0"/>
                </a:solidFill>
              </a:rPr>
              <a:t>\n</a:t>
            </a:r>
            <a:r>
              <a:rPr lang="en-US" sz="2400" dirty="0"/>
              <a:t> matches a newline character</a:t>
            </a:r>
          </a:p>
          <a:p>
            <a:pPr marL="342900" indent="-342900">
              <a:buClr>
                <a:schemeClr val="tx1"/>
              </a:buClr>
              <a:buFont typeface="Arial" pitchFamily="34" charset="0"/>
              <a:buChar char="•"/>
            </a:pPr>
            <a:r>
              <a:rPr lang="en-US" sz="2400" b="1" dirty="0">
                <a:solidFill>
                  <a:srgbClr val="7030A0"/>
                </a:solidFill>
              </a:rPr>
              <a:t>.</a:t>
            </a:r>
            <a:r>
              <a:rPr lang="en-US" sz="2400" dirty="0">
                <a:solidFill>
                  <a:srgbClr val="7030A0"/>
                </a:solidFill>
              </a:rPr>
              <a:t>  </a:t>
            </a:r>
            <a:r>
              <a:rPr lang="en-US" sz="2400" dirty="0"/>
              <a:t>matches any character that is not a newline char (e.g. \n)</a:t>
            </a:r>
          </a:p>
          <a:p>
            <a:pPr>
              <a:buClr>
                <a:schemeClr val="tx1"/>
              </a:buClr>
            </a:pPr>
            <a:endParaRPr lang="en-US" sz="2400" dirty="0"/>
          </a:p>
          <a:p>
            <a:endParaRPr lang="ru-RU"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503273"/>
            <a:ext cx="11565619" cy="525970"/>
          </a:xfrm>
        </p:spPr>
        <p:txBody>
          <a:bodyPr/>
          <a:lstStyle/>
          <a:p>
            <a:r>
              <a:rPr lang="en-US" sz="3600" b="1" dirty="0" err="1">
                <a:latin typeface="Proxima Nova Black" charset="0"/>
              </a:rPr>
              <a:t>Metacharacters</a:t>
            </a:r>
            <a:endParaRPr lang="en-US" sz="3600" b="1" dirty="0">
              <a:latin typeface="Proxima Nova Black" charset="0"/>
            </a:endParaRPr>
          </a:p>
        </p:txBody>
      </p:sp>
    </p:spTree>
    <p:extLst>
      <p:ext uri="{BB962C8B-B14F-4D97-AF65-F5344CB8AC3E}">
        <p14:creationId xmlns:p14="http://schemas.microsoft.com/office/powerpoint/2010/main" val="3372716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50874" y="1105896"/>
            <a:ext cx="11472531" cy="5752104"/>
          </a:xfrm>
        </p:spPr>
        <p:txBody>
          <a:bodyPr rtlCol="0">
            <a:noAutofit/>
          </a:bodyPr>
          <a:lstStyle/>
          <a:p>
            <a:r>
              <a:rPr lang="en-US" sz="2400" dirty="0"/>
              <a:t>To specify the </a:t>
            </a:r>
            <a:r>
              <a:rPr lang="en-US" sz="2400" b="1" dirty="0">
                <a:solidFill>
                  <a:srgbClr val="7030A0"/>
                </a:solidFill>
              </a:rPr>
              <a:t>number of repetitions </a:t>
            </a:r>
            <a:r>
              <a:rPr lang="en-US" sz="2400" dirty="0"/>
              <a:t>in regular expressions, you need to add a </a:t>
            </a:r>
            <a:r>
              <a:rPr lang="en-US" sz="2400" b="1" dirty="0">
                <a:solidFill>
                  <a:srgbClr val="7030A0"/>
                </a:solidFill>
              </a:rPr>
              <a:t>quantifier</a:t>
            </a:r>
            <a:r>
              <a:rPr lang="ru-RU" sz="2400" dirty="0"/>
              <a:t>.</a:t>
            </a:r>
          </a:p>
          <a:p>
            <a:pPr marL="285750" indent="-285750" algn="just">
              <a:buClr>
                <a:schemeClr val="tx1">
                  <a:lumMod val="75000"/>
                  <a:lumOff val="25000"/>
                </a:schemeClr>
              </a:buClr>
              <a:buFont typeface="Arial" panose="020B0604020202020204" pitchFamily="34" charset="0"/>
              <a:buChar char="•"/>
            </a:pPr>
            <a:r>
              <a:rPr lang="ru-RU" sz="2400" b="1" dirty="0">
                <a:solidFill>
                  <a:srgbClr val="7030A0"/>
                </a:solidFill>
                <a:cs typeface="Arial" panose="020B0604020202020204" pitchFamily="34" charset="0"/>
              </a:rPr>
              <a:t>+</a:t>
            </a:r>
            <a:r>
              <a:rPr lang="ru-RU" sz="2400" dirty="0">
                <a:cs typeface="Arial" panose="020B0604020202020204" pitchFamily="34" charset="0"/>
              </a:rPr>
              <a:t> </a:t>
            </a:r>
            <a:r>
              <a:rPr lang="en-US" sz="2400" dirty="0">
                <a:cs typeface="Arial" panose="020B0604020202020204" pitchFamily="34" charset="0"/>
              </a:rPr>
              <a:t>  </a:t>
            </a:r>
            <a:r>
              <a:rPr lang="ru-RU" sz="2400" dirty="0">
                <a:cs typeface="Arial" panose="020B0604020202020204" pitchFamily="34" charset="0"/>
              </a:rPr>
              <a:t>– </a:t>
            </a:r>
            <a:r>
              <a:rPr lang="en-US" sz="2400" dirty="0">
                <a:cs typeface="Arial" panose="020B0604020202020204" pitchFamily="34" charset="0"/>
              </a:rPr>
              <a:t>matches </a:t>
            </a:r>
            <a:r>
              <a:rPr lang="en-US" sz="2400" dirty="0">
                <a:solidFill>
                  <a:srgbClr val="7030A0"/>
                </a:solidFill>
                <a:cs typeface="Arial" panose="020B0604020202020204" pitchFamily="34" charset="0"/>
              </a:rPr>
              <a:t>one or more </a:t>
            </a:r>
            <a:r>
              <a:rPr lang="en-US" sz="2400" dirty="0">
                <a:cs typeface="Arial" panose="020B0604020202020204" pitchFamily="34" charset="0"/>
              </a:rPr>
              <a:t>repetitions of the previous character</a:t>
            </a:r>
            <a:r>
              <a:rPr lang="ru-RU" sz="2400" dirty="0">
                <a:cs typeface="Arial" panose="020B0604020202020204" pitchFamily="34" charset="0"/>
              </a:rPr>
              <a:t>.</a:t>
            </a:r>
          </a:p>
          <a:p>
            <a:pPr marL="285750" indent="-285750" algn="just">
              <a:buClr>
                <a:schemeClr val="tx1">
                  <a:lumMod val="75000"/>
                  <a:lumOff val="25000"/>
                </a:schemeClr>
              </a:buClr>
              <a:buFont typeface="Arial" panose="020B0604020202020204" pitchFamily="34" charset="0"/>
              <a:buChar char="•"/>
            </a:pPr>
            <a:r>
              <a:rPr lang="ru-RU" sz="2400" b="1" dirty="0">
                <a:solidFill>
                  <a:srgbClr val="7030A0"/>
                </a:solidFill>
                <a:cs typeface="Arial" panose="020B0604020202020204" pitchFamily="34" charset="0"/>
              </a:rPr>
              <a:t>*</a:t>
            </a:r>
            <a:r>
              <a:rPr lang="ru-RU" sz="2400" dirty="0">
                <a:cs typeface="Arial" panose="020B0604020202020204" pitchFamily="34" charset="0"/>
              </a:rPr>
              <a:t> </a:t>
            </a:r>
            <a:r>
              <a:rPr lang="en-US" sz="2400" dirty="0">
                <a:cs typeface="Arial" panose="020B0604020202020204" pitchFamily="34" charset="0"/>
              </a:rPr>
              <a:t>  </a:t>
            </a:r>
            <a:r>
              <a:rPr lang="ru-RU" sz="2400" dirty="0">
                <a:cs typeface="Arial" panose="020B0604020202020204" pitchFamily="34" charset="0"/>
              </a:rPr>
              <a:t>– </a:t>
            </a:r>
            <a:r>
              <a:rPr lang="en-US" sz="2400" dirty="0">
                <a:cs typeface="Arial" panose="020B0604020202020204" pitchFamily="34" charset="0"/>
              </a:rPr>
              <a:t>matches </a:t>
            </a:r>
            <a:r>
              <a:rPr lang="en-US" sz="2400" dirty="0">
                <a:solidFill>
                  <a:srgbClr val="7030A0"/>
                </a:solidFill>
                <a:cs typeface="Arial" panose="020B0604020202020204" pitchFamily="34" charset="0"/>
              </a:rPr>
              <a:t>any number </a:t>
            </a:r>
            <a:r>
              <a:rPr lang="en-US" sz="2400" dirty="0">
                <a:cs typeface="Arial" panose="020B0604020202020204" pitchFamily="34" charset="0"/>
              </a:rPr>
              <a:t>of repetitions of the previous character or its </a:t>
            </a:r>
            <a:r>
              <a:rPr lang="en-US" sz="2400" dirty="0">
                <a:solidFill>
                  <a:srgbClr val="7030A0"/>
                </a:solidFill>
                <a:cs typeface="Arial" panose="020B0604020202020204" pitchFamily="34" charset="0"/>
              </a:rPr>
              <a:t>absence</a:t>
            </a:r>
            <a:r>
              <a:rPr lang="ru-RU" sz="2400" dirty="0">
                <a:cs typeface="Arial" panose="020B0604020202020204" pitchFamily="34" charset="0"/>
              </a:rPr>
              <a:t>.</a:t>
            </a:r>
          </a:p>
          <a:p>
            <a:pPr marL="285750" indent="-285750" algn="just">
              <a:buClr>
                <a:schemeClr val="tx1">
                  <a:lumMod val="75000"/>
                  <a:lumOff val="25000"/>
                </a:schemeClr>
              </a:buClr>
              <a:buFont typeface="Arial" panose="020B0604020202020204" pitchFamily="34" charset="0"/>
              <a:buChar char="•"/>
            </a:pPr>
            <a:r>
              <a:rPr lang="ru-RU" sz="2400" b="1" dirty="0">
                <a:solidFill>
                  <a:srgbClr val="7030A0"/>
                </a:solidFill>
                <a:cs typeface="Arial" panose="020B0604020202020204" pitchFamily="34" charset="0"/>
              </a:rPr>
              <a:t>?</a:t>
            </a:r>
            <a:r>
              <a:rPr lang="ru-RU" sz="2400" dirty="0">
                <a:cs typeface="Arial" panose="020B0604020202020204" pitchFamily="34" charset="0"/>
              </a:rPr>
              <a:t> </a:t>
            </a:r>
            <a:r>
              <a:rPr lang="en-US" sz="2400" dirty="0">
                <a:cs typeface="Arial" panose="020B0604020202020204" pitchFamily="34" charset="0"/>
              </a:rPr>
              <a:t>  </a:t>
            </a:r>
            <a:r>
              <a:rPr lang="ru-RU" sz="2400" dirty="0">
                <a:cs typeface="Arial" panose="020B0604020202020204" pitchFamily="34" charset="0"/>
              </a:rPr>
              <a:t>– </a:t>
            </a:r>
            <a:r>
              <a:rPr lang="en-US" sz="2400" dirty="0"/>
              <a:t>makes the character </a:t>
            </a:r>
            <a:r>
              <a:rPr lang="en-US" sz="2400" dirty="0">
                <a:solidFill>
                  <a:srgbClr val="7030A0"/>
                </a:solidFill>
              </a:rPr>
              <a:t>optional</a:t>
            </a:r>
            <a:r>
              <a:rPr lang="ru-RU" sz="2400" dirty="0">
                <a:cs typeface="Arial" panose="020B0604020202020204" pitchFamily="34" charset="0"/>
              </a:rPr>
              <a:t>. </a:t>
            </a:r>
            <a:endParaRPr lang="en-US" sz="2400" dirty="0">
              <a:cs typeface="Arial" panose="020B0604020202020204" pitchFamily="34" charset="0"/>
            </a:endParaRPr>
          </a:p>
          <a:p>
            <a:pPr marL="285750" indent="-285750" algn="just">
              <a:buClr>
                <a:schemeClr val="tx1">
                  <a:lumMod val="75000"/>
                  <a:lumOff val="25000"/>
                </a:schemeClr>
              </a:buClr>
              <a:buFont typeface="Arial" panose="020B0604020202020204" pitchFamily="34" charset="0"/>
              <a:buChar char="•"/>
            </a:pPr>
            <a:r>
              <a:rPr lang="ru-RU" sz="2400" b="1" dirty="0">
                <a:solidFill>
                  <a:srgbClr val="7030A0"/>
                </a:solidFill>
                <a:cs typeface="Arial" panose="020B0604020202020204" pitchFamily="34" charset="0"/>
              </a:rPr>
              <a:t>{n}</a:t>
            </a:r>
            <a:r>
              <a:rPr lang="ru-RU" sz="2400" dirty="0">
                <a:cs typeface="Arial" panose="020B0604020202020204" pitchFamily="34" charset="0"/>
              </a:rPr>
              <a:t> </a:t>
            </a:r>
            <a:r>
              <a:rPr lang="en-US" sz="2400" dirty="0">
                <a:cs typeface="Arial" panose="020B0604020202020204" pitchFamily="34" charset="0"/>
              </a:rPr>
              <a:t>  </a:t>
            </a:r>
            <a:r>
              <a:rPr lang="ru-RU" sz="2400" dirty="0">
                <a:cs typeface="Arial" panose="020B0604020202020204" pitchFamily="34" charset="0"/>
              </a:rPr>
              <a:t>– </a:t>
            </a:r>
            <a:r>
              <a:rPr lang="en-US" sz="2400" dirty="0">
                <a:cs typeface="Arial" panose="020B0604020202020204" pitchFamily="34" charset="0"/>
              </a:rPr>
              <a:t>corresponds to the </a:t>
            </a:r>
            <a:r>
              <a:rPr lang="en-US" sz="2400" dirty="0">
                <a:solidFill>
                  <a:srgbClr val="7030A0"/>
                </a:solidFill>
                <a:cs typeface="Arial" panose="020B0604020202020204" pitchFamily="34" charset="0"/>
              </a:rPr>
              <a:t>nth number of repetitions </a:t>
            </a:r>
            <a:r>
              <a:rPr lang="en-US" sz="2400" dirty="0">
                <a:cs typeface="Arial" panose="020B0604020202020204" pitchFamily="34" charset="0"/>
              </a:rPr>
              <a:t>of the previous character</a:t>
            </a:r>
            <a:r>
              <a:rPr lang="ru-RU" sz="2400" dirty="0">
                <a:cs typeface="Arial" panose="020B0604020202020204" pitchFamily="34" charset="0"/>
              </a:rPr>
              <a:t> </a:t>
            </a:r>
          </a:p>
          <a:p>
            <a:pPr marL="285750" indent="-285750" algn="just">
              <a:buClr>
                <a:schemeClr val="tx1">
                  <a:lumMod val="75000"/>
                  <a:lumOff val="25000"/>
                </a:schemeClr>
              </a:buClr>
              <a:buFont typeface="Arial" panose="020B0604020202020204" pitchFamily="34" charset="0"/>
              <a:buChar char="•"/>
            </a:pPr>
            <a:r>
              <a:rPr lang="ru-RU" sz="2400" b="1" dirty="0">
                <a:solidFill>
                  <a:srgbClr val="7030A0"/>
                </a:solidFill>
                <a:cs typeface="Arial" panose="020B0604020202020204" pitchFamily="34" charset="0"/>
              </a:rPr>
              <a:t>{n,}</a:t>
            </a:r>
            <a:r>
              <a:rPr lang="ru-RU" sz="2400" dirty="0">
                <a:cs typeface="Arial" panose="020B0604020202020204" pitchFamily="34" charset="0"/>
              </a:rPr>
              <a:t> </a:t>
            </a:r>
            <a:r>
              <a:rPr lang="en-US" sz="2400" dirty="0">
                <a:cs typeface="Arial" panose="020B0604020202020204" pitchFamily="34" charset="0"/>
              </a:rPr>
              <a:t>  </a:t>
            </a:r>
            <a:r>
              <a:rPr lang="ru-RU" sz="2400" dirty="0">
                <a:cs typeface="Arial" panose="020B0604020202020204" pitchFamily="34" charset="0"/>
              </a:rPr>
              <a:t>– </a:t>
            </a:r>
            <a:r>
              <a:rPr lang="en-US" sz="2400" dirty="0">
                <a:cs typeface="Arial" panose="020B0604020202020204" pitchFamily="34" charset="0"/>
              </a:rPr>
              <a:t>matches </a:t>
            </a:r>
            <a:r>
              <a:rPr lang="en-US" sz="2400" dirty="0">
                <a:solidFill>
                  <a:srgbClr val="7030A0"/>
                </a:solidFill>
                <a:cs typeface="Arial" panose="020B0604020202020204" pitchFamily="34" charset="0"/>
              </a:rPr>
              <a:t>n or more </a:t>
            </a:r>
            <a:r>
              <a:rPr lang="en-US" sz="2400" dirty="0">
                <a:cs typeface="Arial" panose="020B0604020202020204" pitchFamily="34" charset="0"/>
              </a:rPr>
              <a:t>repetitions of the previous character</a:t>
            </a:r>
            <a:r>
              <a:rPr lang="ru-RU" sz="2400" dirty="0">
                <a:cs typeface="Arial" panose="020B0604020202020204" pitchFamily="34" charset="0"/>
              </a:rPr>
              <a:t> </a:t>
            </a:r>
          </a:p>
          <a:p>
            <a:pPr marL="285750" indent="-285750" algn="just">
              <a:buClr>
                <a:schemeClr val="tx1">
                  <a:lumMod val="75000"/>
                  <a:lumOff val="25000"/>
                </a:schemeClr>
              </a:buClr>
              <a:buFont typeface="Arial" panose="020B0604020202020204" pitchFamily="34" charset="0"/>
              <a:buChar char="•"/>
            </a:pPr>
            <a:r>
              <a:rPr lang="ru-RU" sz="2400" b="1" dirty="0">
                <a:solidFill>
                  <a:srgbClr val="7030A0"/>
                </a:solidFill>
                <a:cs typeface="Arial" panose="020B0604020202020204" pitchFamily="34" charset="0"/>
              </a:rPr>
              <a:t>{</a:t>
            </a:r>
            <a:r>
              <a:rPr lang="ru-RU" sz="2400" b="1" dirty="0" err="1">
                <a:solidFill>
                  <a:srgbClr val="7030A0"/>
                </a:solidFill>
                <a:cs typeface="Arial" panose="020B0604020202020204" pitchFamily="34" charset="0"/>
              </a:rPr>
              <a:t>n,m</a:t>
            </a:r>
            <a:r>
              <a:rPr lang="ru-RU" sz="2400" b="1" dirty="0">
                <a:solidFill>
                  <a:srgbClr val="7030A0"/>
                </a:solidFill>
                <a:cs typeface="Arial" panose="020B0604020202020204" pitchFamily="34" charset="0"/>
              </a:rPr>
              <a:t>}</a:t>
            </a:r>
            <a:r>
              <a:rPr lang="ru-RU" sz="2400" dirty="0">
                <a:cs typeface="Arial" panose="020B0604020202020204" pitchFamily="34" charset="0"/>
              </a:rPr>
              <a:t> </a:t>
            </a:r>
            <a:r>
              <a:rPr lang="en-US" sz="2400" dirty="0">
                <a:cs typeface="Arial" panose="020B0604020202020204" pitchFamily="34" charset="0"/>
              </a:rPr>
              <a:t>  </a:t>
            </a:r>
            <a:r>
              <a:rPr lang="ru-RU" sz="2400" dirty="0">
                <a:cs typeface="Arial" panose="020B0604020202020204" pitchFamily="34" charset="0"/>
              </a:rPr>
              <a:t>– </a:t>
            </a:r>
            <a:r>
              <a:rPr lang="en-US" sz="2400" dirty="0">
                <a:cs typeface="Arial" panose="020B0604020202020204" pitchFamily="34" charset="0"/>
              </a:rPr>
              <a:t>matches </a:t>
            </a:r>
            <a:r>
              <a:rPr lang="en-US" sz="2400" dirty="0">
                <a:solidFill>
                  <a:srgbClr val="7030A0"/>
                </a:solidFill>
                <a:cs typeface="Arial" panose="020B0604020202020204" pitchFamily="34" charset="0"/>
              </a:rPr>
              <a:t>n to m repetitions </a:t>
            </a:r>
            <a:r>
              <a:rPr lang="en-US" sz="2400" dirty="0">
                <a:cs typeface="Arial" panose="020B0604020202020204" pitchFamily="34" charset="0"/>
              </a:rPr>
              <a:t>of the previous character</a:t>
            </a:r>
            <a:r>
              <a:rPr lang="ru-RU" sz="2400" dirty="0">
                <a:cs typeface="Arial" panose="020B0604020202020204" pitchFamily="34" charset="0"/>
              </a:rPr>
              <a:t> </a:t>
            </a:r>
          </a:p>
          <a:p>
            <a:pPr marL="285750" indent="-285750" algn="just">
              <a:buClr>
                <a:schemeClr val="tx1">
                  <a:lumMod val="75000"/>
                  <a:lumOff val="25000"/>
                </a:schemeClr>
              </a:buClr>
              <a:buFont typeface="Arial" panose="020B0604020202020204" pitchFamily="34" charset="0"/>
              <a:buChar char="•"/>
            </a:pPr>
            <a:r>
              <a:rPr lang="ru-RU" sz="2400" b="1" dirty="0">
                <a:solidFill>
                  <a:srgbClr val="7030A0"/>
                </a:solidFill>
                <a:cs typeface="Arial" panose="020B0604020202020204" pitchFamily="34" charset="0"/>
              </a:rPr>
              <a:t>^</a:t>
            </a:r>
            <a:r>
              <a:rPr lang="ru-RU" sz="2400" dirty="0">
                <a:cs typeface="Arial" panose="020B0604020202020204" pitchFamily="34" charset="0"/>
              </a:rPr>
              <a:t> </a:t>
            </a:r>
            <a:r>
              <a:rPr lang="en-US" sz="2400" dirty="0">
                <a:cs typeface="Arial" panose="020B0604020202020204" pitchFamily="34" charset="0"/>
              </a:rPr>
              <a:t>  </a:t>
            </a:r>
            <a:r>
              <a:rPr lang="ru-RU" sz="2400" dirty="0">
                <a:cs typeface="Arial" panose="020B0604020202020204" pitchFamily="34" charset="0"/>
              </a:rPr>
              <a:t>– </a:t>
            </a:r>
            <a:r>
              <a:rPr lang="en-US" sz="2400" dirty="0">
                <a:cs typeface="Arial" panose="020B0604020202020204" pitchFamily="34" charset="0"/>
              </a:rPr>
              <a:t>matches the </a:t>
            </a:r>
            <a:r>
              <a:rPr lang="en-US" sz="2400" dirty="0">
                <a:solidFill>
                  <a:srgbClr val="7030A0"/>
                </a:solidFill>
                <a:cs typeface="Arial" panose="020B0604020202020204" pitchFamily="34" charset="0"/>
              </a:rPr>
              <a:t>beginning of a line</a:t>
            </a:r>
            <a:r>
              <a:rPr lang="ru-RU" sz="2400" dirty="0">
                <a:solidFill>
                  <a:srgbClr val="7030A0"/>
                </a:solidFill>
                <a:cs typeface="Arial" panose="020B0604020202020204" pitchFamily="34" charset="0"/>
              </a:rPr>
              <a:t> </a:t>
            </a:r>
          </a:p>
          <a:p>
            <a:pPr marL="285750" indent="-285750" algn="just">
              <a:buClr>
                <a:schemeClr val="tx1">
                  <a:lumMod val="75000"/>
                  <a:lumOff val="25000"/>
                </a:schemeClr>
              </a:buClr>
              <a:buFont typeface="Arial" panose="020B0604020202020204" pitchFamily="34" charset="0"/>
              <a:buChar char="•"/>
            </a:pPr>
            <a:r>
              <a:rPr lang="ru-RU" sz="2400" b="1" dirty="0">
                <a:solidFill>
                  <a:srgbClr val="7030A0"/>
                </a:solidFill>
                <a:cs typeface="Arial" panose="020B0604020202020204" pitchFamily="34" charset="0"/>
              </a:rPr>
              <a:t>$</a:t>
            </a:r>
            <a:r>
              <a:rPr lang="ru-RU" sz="2400" dirty="0">
                <a:cs typeface="Arial" panose="020B0604020202020204" pitchFamily="34" charset="0"/>
              </a:rPr>
              <a:t> </a:t>
            </a:r>
            <a:r>
              <a:rPr lang="en-US" sz="2400" dirty="0">
                <a:cs typeface="Arial" panose="020B0604020202020204" pitchFamily="34" charset="0"/>
              </a:rPr>
              <a:t>  </a:t>
            </a:r>
            <a:r>
              <a:rPr lang="ru-RU" sz="2400" dirty="0">
                <a:cs typeface="Arial" panose="020B0604020202020204" pitchFamily="34" charset="0"/>
              </a:rPr>
              <a:t>– </a:t>
            </a:r>
            <a:r>
              <a:rPr lang="en-US" sz="2400" dirty="0">
                <a:cs typeface="Arial" panose="020B0604020202020204" pitchFamily="34" charset="0"/>
              </a:rPr>
              <a:t>matches </a:t>
            </a:r>
            <a:r>
              <a:rPr lang="en-US" sz="2400" dirty="0">
                <a:solidFill>
                  <a:srgbClr val="7030A0"/>
                </a:solidFill>
                <a:cs typeface="Arial" panose="020B0604020202020204" pitchFamily="34" charset="0"/>
              </a:rPr>
              <a:t>end of line</a:t>
            </a:r>
            <a:endParaRPr lang="uk-UA" sz="2400" dirty="0">
              <a:solidFill>
                <a:srgbClr val="7030A0"/>
              </a:solidFill>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52225" y="290610"/>
            <a:ext cx="11565619" cy="525970"/>
          </a:xfrm>
        </p:spPr>
        <p:txBody>
          <a:bodyPr/>
          <a:lstStyle/>
          <a:p>
            <a:r>
              <a:rPr lang="en-US" sz="3600" b="1" dirty="0">
                <a:latin typeface="Proxima Nova Black" charset="0"/>
              </a:rPr>
              <a:t>Quantifiers</a:t>
            </a:r>
          </a:p>
        </p:txBody>
      </p:sp>
    </p:spTree>
    <p:extLst>
      <p:ext uri="{BB962C8B-B14F-4D97-AF65-F5344CB8AC3E}">
        <p14:creationId xmlns:p14="http://schemas.microsoft.com/office/powerpoint/2010/main" val="14198836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50874" y="1105896"/>
            <a:ext cx="11472531" cy="5752104"/>
          </a:xfrm>
        </p:spPr>
        <p:txBody>
          <a:bodyPr rtlCol="0">
            <a:noAutofit/>
          </a:bodyPr>
          <a:lstStyle/>
          <a:p>
            <a:pPr>
              <a:spcAft>
                <a:spcPts val="600"/>
              </a:spcAft>
            </a:pPr>
            <a:r>
              <a:rPr lang="en-US" sz="2400" b="1" dirty="0"/>
              <a:t>+</a:t>
            </a:r>
            <a:r>
              <a:rPr lang="ru-RU" sz="2400" b="1" dirty="0"/>
              <a:t> - </a:t>
            </a:r>
            <a:r>
              <a:rPr lang="en-US" sz="2400" dirty="0"/>
              <a:t>match one or more (&gt;=1) items. Same as </a:t>
            </a:r>
            <a:r>
              <a:rPr lang="ru-RU" sz="2400" dirty="0"/>
              <a:t>{1,}</a:t>
            </a:r>
            <a:endParaRPr lang="en-US" sz="2400" dirty="0"/>
          </a:p>
          <a:p>
            <a:pPr lvl="1" indent="0" algn="just">
              <a:buClrTx/>
              <a:buNone/>
            </a:pPr>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a:t>
            </a:r>
            <a:r>
              <a:rPr lang="en-US" sz="2000" dirty="0" err="1">
                <a:latin typeface="Consolas" pitchFamily="49" charset="0"/>
                <a:cs typeface="Consolas" pitchFamily="49" charset="0"/>
              </a:rPr>
              <a:t>str</a:t>
            </a:r>
            <a:r>
              <a:rPr lang="en-US" sz="2000" dirty="0">
                <a:latin typeface="Consolas" pitchFamily="49" charset="0"/>
                <a:cs typeface="Consolas" pitchFamily="49" charset="0"/>
              </a:rPr>
              <a:t> = "+38(093)-458-22-76"; </a:t>
            </a:r>
          </a:p>
          <a:p>
            <a:pPr lvl="1" indent="0" algn="just">
              <a:spcAft>
                <a:spcPts val="1200"/>
              </a:spcAft>
              <a:buClrTx/>
              <a:buNone/>
            </a:pP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 </a:t>
            </a:r>
            <a:r>
              <a:rPr lang="en-US" sz="2000" dirty="0" err="1">
                <a:latin typeface="Consolas" pitchFamily="49" charset="0"/>
                <a:cs typeface="Consolas" pitchFamily="49" charset="0"/>
              </a:rPr>
              <a:t>str.</a:t>
            </a:r>
            <a:r>
              <a:rPr lang="en-US" sz="2000" dirty="0" err="1">
                <a:solidFill>
                  <a:srgbClr val="7030A0"/>
                </a:solidFill>
                <a:latin typeface="Consolas" pitchFamily="49" charset="0"/>
                <a:cs typeface="Consolas" pitchFamily="49" charset="0"/>
              </a:rPr>
              <a:t>match</a:t>
            </a:r>
            <a:r>
              <a:rPr lang="en-US" sz="2000" dirty="0">
                <a:latin typeface="Consolas" pitchFamily="49" charset="0"/>
                <a:cs typeface="Consolas" pitchFamily="49" charset="0"/>
              </a:rPr>
              <a:t>(/\d</a:t>
            </a:r>
            <a:r>
              <a:rPr lang="en-US" sz="2000" b="1" dirty="0">
                <a:solidFill>
                  <a:srgbClr val="7030A0"/>
                </a:solidFill>
                <a:latin typeface="Consolas" pitchFamily="49" charset="0"/>
                <a:cs typeface="Consolas" pitchFamily="49" charset="0"/>
              </a:rPr>
              <a:t>+</a:t>
            </a:r>
            <a:r>
              <a:rPr lang="en-US" sz="2000" dirty="0">
                <a:latin typeface="Consolas" pitchFamily="49" charset="0"/>
                <a:cs typeface="Consolas" pitchFamily="49" charset="0"/>
              </a:rPr>
              <a:t>/g) );  // </a:t>
            </a:r>
            <a:r>
              <a:rPr lang="en-US" sz="2000" dirty="0">
                <a:solidFill>
                  <a:schemeClr val="bg1">
                    <a:lumMod val="50000"/>
                  </a:schemeClr>
                </a:solidFill>
                <a:latin typeface="Consolas" pitchFamily="49" charset="0"/>
                <a:cs typeface="Consolas" pitchFamily="49" charset="0"/>
              </a:rPr>
              <a:t>["38", "093", "458", "22", "76"]</a:t>
            </a:r>
            <a:endParaRPr lang="ru-RU" sz="2000" b="1" dirty="0">
              <a:solidFill>
                <a:schemeClr val="bg1">
                  <a:lumMod val="50000"/>
                </a:schemeClr>
              </a:solidFill>
              <a:latin typeface="Consolas" pitchFamily="49" charset="0"/>
              <a:cs typeface="Consolas" pitchFamily="49" charset="0"/>
            </a:endParaRPr>
          </a:p>
          <a:p>
            <a:pPr algn="just">
              <a:buClrTx/>
            </a:pPr>
            <a:r>
              <a:rPr lang="ru-RU" sz="2400" dirty="0"/>
              <a:t>* </a:t>
            </a:r>
            <a:r>
              <a:rPr lang="en-US" sz="2400" dirty="0"/>
              <a:t>- means zero or more. Same as </a:t>
            </a:r>
            <a:r>
              <a:rPr lang="ru-RU" sz="2400" dirty="0"/>
              <a:t>{0,}.</a:t>
            </a:r>
          </a:p>
          <a:p>
            <a:pPr algn="just">
              <a:spcAft>
                <a:spcPts val="1200"/>
              </a:spcAft>
              <a:buClrTx/>
            </a:pPr>
            <a:r>
              <a:rPr lang="en-US" sz="2400" b="1" dirty="0">
                <a:latin typeface="Arial" panose="020B0604020202020204" pitchFamily="34" charset="0"/>
                <a:cs typeface="Arial" panose="020B0604020202020204" pitchFamily="34" charset="0"/>
              </a:rPr>
              <a:t>	</a:t>
            </a:r>
            <a:r>
              <a:rPr lang="en-US" sz="2000" dirty="0">
                <a:solidFill>
                  <a:srgbClr val="0070C0"/>
                </a:solidFill>
                <a:latin typeface="Consolas" pitchFamily="49" charset="0"/>
                <a:cs typeface="Consolas" pitchFamily="49" charset="0"/>
              </a:rPr>
              <a:t> console.log</a:t>
            </a:r>
            <a:r>
              <a:rPr lang="en-US" sz="2000" dirty="0">
                <a:latin typeface="Consolas" pitchFamily="49" charset="0"/>
                <a:cs typeface="Consolas" pitchFamily="49" charset="0"/>
              </a:rPr>
              <a:t>( "100 10 1".</a:t>
            </a:r>
            <a:r>
              <a:rPr lang="en-US" sz="2000" dirty="0">
                <a:solidFill>
                  <a:srgbClr val="7030A0"/>
                </a:solidFill>
                <a:latin typeface="Consolas" pitchFamily="49" charset="0"/>
                <a:cs typeface="Consolas" pitchFamily="49" charset="0"/>
              </a:rPr>
              <a:t>match</a:t>
            </a:r>
            <a:r>
              <a:rPr lang="en-US" sz="2000" dirty="0">
                <a:latin typeface="Consolas" pitchFamily="49" charset="0"/>
                <a:cs typeface="Consolas" pitchFamily="49" charset="0"/>
              </a:rPr>
              <a:t>(/\d0</a:t>
            </a:r>
            <a:r>
              <a:rPr lang="en-US" sz="2000" b="1" dirty="0">
                <a:solidFill>
                  <a:srgbClr val="7030A0"/>
                </a:solidFill>
                <a:latin typeface="Consolas" pitchFamily="49" charset="0"/>
                <a:cs typeface="Consolas" pitchFamily="49" charset="0"/>
              </a:rPr>
              <a:t>*</a:t>
            </a:r>
            <a:r>
              <a:rPr lang="en-US" sz="2000" dirty="0">
                <a:latin typeface="Consolas" pitchFamily="49" charset="0"/>
                <a:cs typeface="Consolas" pitchFamily="49" charset="0"/>
              </a:rPr>
              <a:t>/g) ); </a:t>
            </a:r>
            <a:r>
              <a:rPr lang="en-US" sz="2000" dirty="0">
                <a:solidFill>
                  <a:schemeClr val="bg1">
                    <a:lumMod val="50000"/>
                  </a:schemeClr>
                </a:solidFill>
                <a:latin typeface="Consolas" pitchFamily="49" charset="0"/>
                <a:cs typeface="Consolas" pitchFamily="49" charset="0"/>
              </a:rPr>
              <a:t>// ["100", "10", "1"]</a:t>
            </a:r>
            <a:endParaRPr lang="ru-RU" sz="2000" b="1" dirty="0">
              <a:solidFill>
                <a:schemeClr val="bg1">
                  <a:lumMod val="50000"/>
                </a:schemeClr>
              </a:solidFill>
              <a:latin typeface="Consolas" pitchFamily="49" charset="0"/>
              <a:cs typeface="Consolas" pitchFamily="49" charset="0"/>
            </a:endParaRPr>
          </a:p>
          <a:p>
            <a:pPr algn="just">
              <a:buClrTx/>
            </a:pPr>
            <a:r>
              <a:rPr lang="ru-RU" sz="2400" b="1" dirty="0">
                <a:cs typeface="Arial" panose="020B0604020202020204" pitchFamily="34" charset="0"/>
              </a:rPr>
              <a:t>?</a:t>
            </a:r>
            <a:r>
              <a:rPr lang="ru-RU" sz="2400" dirty="0">
                <a:cs typeface="Arial" panose="020B0604020202020204" pitchFamily="34" charset="0"/>
              </a:rPr>
              <a:t> – </a:t>
            </a:r>
            <a:r>
              <a:rPr lang="en-US" sz="2400" dirty="0">
                <a:cs typeface="Arial" panose="020B0604020202020204" pitchFamily="34" charset="0"/>
              </a:rPr>
              <a:t>0 or 1, same as</a:t>
            </a:r>
            <a:r>
              <a:rPr lang="ru-RU" sz="2400" dirty="0"/>
              <a:t> {0,1}</a:t>
            </a:r>
          </a:p>
          <a:p>
            <a:pPr algn="just">
              <a:spcAft>
                <a:spcPts val="1200"/>
              </a:spcAft>
              <a:buClrTx/>
            </a:pPr>
            <a:r>
              <a:rPr lang="uk-UA"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 "100 10 1".</a:t>
            </a:r>
            <a:r>
              <a:rPr lang="en-US" sz="2000" dirty="0">
                <a:solidFill>
                  <a:srgbClr val="7030A0"/>
                </a:solidFill>
                <a:latin typeface="Consolas" pitchFamily="49" charset="0"/>
                <a:cs typeface="Consolas" pitchFamily="49" charset="0"/>
              </a:rPr>
              <a:t>match</a:t>
            </a:r>
            <a:r>
              <a:rPr lang="en-US" sz="2000" dirty="0">
                <a:latin typeface="Consolas" pitchFamily="49" charset="0"/>
                <a:cs typeface="Consolas" pitchFamily="49" charset="0"/>
              </a:rPr>
              <a:t>(/10</a:t>
            </a:r>
            <a:r>
              <a:rPr lang="en-US" sz="2000" b="1" dirty="0">
                <a:solidFill>
                  <a:srgbClr val="7030A0"/>
                </a:solidFill>
                <a:latin typeface="Consolas" pitchFamily="49" charset="0"/>
                <a:cs typeface="Consolas" pitchFamily="49" charset="0"/>
              </a:rPr>
              <a:t>?</a:t>
            </a:r>
            <a:r>
              <a:rPr lang="en-US" sz="2000" dirty="0">
                <a:latin typeface="Consolas" pitchFamily="49" charset="0"/>
                <a:cs typeface="Consolas" pitchFamily="49" charset="0"/>
              </a:rPr>
              <a:t>/g) );</a:t>
            </a:r>
            <a:r>
              <a:rPr lang="uk-UA"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["10", "10", "1“]</a:t>
            </a:r>
          </a:p>
          <a:p>
            <a:pPr algn="just">
              <a:buClrTx/>
            </a:pPr>
            <a:r>
              <a:rPr lang="ru-RU" sz="2400" b="1" dirty="0">
                <a:cs typeface="Arial" panose="020B0604020202020204" pitchFamily="34" charset="0"/>
              </a:rPr>
              <a:t>{</a:t>
            </a:r>
            <a:r>
              <a:rPr lang="ru-RU" sz="2400" b="1" dirty="0" err="1">
                <a:cs typeface="Arial" panose="020B0604020202020204" pitchFamily="34" charset="0"/>
              </a:rPr>
              <a:t>n,m</a:t>
            </a:r>
            <a:r>
              <a:rPr lang="ru-RU" sz="2400" b="1" dirty="0">
                <a:cs typeface="Arial" panose="020B0604020202020204" pitchFamily="34" charset="0"/>
              </a:rPr>
              <a:t>}</a:t>
            </a:r>
            <a:endParaRPr lang="en-US" sz="2400" dirty="0">
              <a:cs typeface="Consolas" pitchFamily="49" charset="0"/>
            </a:endParaRPr>
          </a:p>
          <a:p>
            <a:pPr algn="just">
              <a:spcAft>
                <a:spcPts val="1200"/>
              </a:spcAft>
              <a:buClrTx/>
            </a:pPr>
            <a:r>
              <a:rPr lang="en-US" sz="2000" dirty="0">
                <a:solidFill>
                  <a:srgbClr val="0070C0"/>
                </a:solidFill>
                <a:latin typeface="Consolas" pitchFamily="49" charset="0"/>
                <a:cs typeface="Consolas" pitchFamily="49" charset="0"/>
              </a:rPr>
              <a:t>  console.log</a:t>
            </a:r>
            <a:r>
              <a:rPr lang="ru-RU" sz="2000" dirty="0">
                <a:latin typeface="Consolas" pitchFamily="49" charset="0"/>
                <a:cs typeface="Consolas" pitchFamily="49" charset="0"/>
              </a:rPr>
              <a:t>("</a:t>
            </a:r>
            <a:r>
              <a:rPr lang="en-US" sz="2000" dirty="0">
                <a:latin typeface="Consolas" pitchFamily="49" charset="0"/>
                <a:cs typeface="Consolas" pitchFamily="49" charset="0"/>
              </a:rPr>
              <a:t>My vacation is not 2, but 22 days</a:t>
            </a:r>
            <a:r>
              <a:rPr lang="ru-RU" sz="2000" dirty="0">
                <a:latin typeface="Consolas" pitchFamily="49" charset="0"/>
                <a:cs typeface="Consolas" pitchFamily="49" charset="0"/>
              </a:rPr>
              <a:t>".</a:t>
            </a:r>
            <a:r>
              <a:rPr lang="ru-RU" sz="2000" dirty="0" err="1">
                <a:solidFill>
                  <a:srgbClr val="7030A0"/>
                </a:solidFill>
                <a:latin typeface="Consolas" pitchFamily="49" charset="0"/>
                <a:cs typeface="Consolas" pitchFamily="49" charset="0"/>
              </a:rPr>
              <a:t>match</a:t>
            </a:r>
            <a:r>
              <a:rPr lang="ru-RU" sz="2000" dirty="0">
                <a:latin typeface="Consolas" pitchFamily="49" charset="0"/>
                <a:cs typeface="Consolas" pitchFamily="49" charset="0"/>
              </a:rPr>
              <a:t>(/\d</a:t>
            </a:r>
            <a:r>
              <a:rPr lang="ru-RU" sz="2000" b="1" dirty="0">
                <a:solidFill>
                  <a:srgbClr val="7030A0"/>
                </a:solidFill>
                <a:latin typeface="Consolas" pitchFamily="49" charset="0"/>
                <a:cs typeface="Consolas" pitchFamily="49" charset="0"/>
              </a:rPr>
              <a:t>{</a:t>
            </a:r>
            <a:r>
              <a:rPr lang="en-US" sz="2000" b="1" dirty="0">
                <a:solidFill>
                  <a:srgbClr val="7030A0"/>
                </a:solidFill>
                <a:latin typeface="Consolas" pitchFamily="49" charset="0"/>
                <a:cs typeface="Consolas" pitchFamily="49" charset="0"/>
              </a:rPr>
              <a:t>2</a:t>
            </a:r>
            <a:r>
              <a:rPr lang="ru-RU" sz="2000" b="1" dirty="0">
                <a:solidFill>
                  <a:srgbClr val="7030A0"/>
                </a:solidFill>
                <a:latin typeface="Consolas" pitchFamily="49" charset="0"/>
                <a:cs typeface="Consolas" pitchFamily="49" charset="0"/>
              </a:rPr>
              <a:t>,</a:t>
            </a:r>
            <a:r>
              <a:rPr lang="en-US" sz="2000" b="1" dirty="0">
                <a:solidFill>
                  <a:srgbClr val="7030A0"/>
                </a:solidFill>
                <a:latin typeface="Consolas" pitchFamily="49" charset="0"/>
                <a:cs typeface="Consolas" pitchFamily="49" charset="0"/>
              </a:rPr>
              <a:t>3</a:t>
            </a:r>
            <a:r>
              <a:rPr lang="ru-RU" sz="2000" b="1" dirty="0">
                <a:solidFill>
                  <a:srgbClr val="7030A0"/>
                </a:solidFill>
                <a:latin typeface="Consolas" pitchFamily="49" charset="0"/>
                <a:cs typeface="Consolas" pitchFamily="49" charset="0"/>
              </a:rPr>
              <a:t>}</a:t>
            </a:r>
            <a:r>
              <a:rPr lang="ru-RU" sz="2000" dirty="0">
                <a:latin typeface="Consolas" pitchFamily="49" charset="0"/>
                <a:cs typeface="Consolas" pitchFamily="49" charset="0"/>
              </a:rPr>
              <a:t>/</a:t>
            </a:r>
            <a:r>
              <a:rPr lang="en-US" sz="2000" dirty="0">
                <a:latin typeface="Consolas" pitchFamily="49" charset="0"/>
                <a:cs typeface="Consolas" pitchFamily="49" charset="0"/>
              </a:rPr>
              <a:t>g</a:t>
            </a:r>
            <a:r>
              <a:rPr lang="ru-RU" sz="2000" dirty="0">
                <a:latin typeface="Consolas" pitchFamily="49" charset="0"/>
                <a:cs typeface="Consolas" pitchFamily="49" charset="0"/>
              </a:rPr>
              <a:t>) ); </a:t>
            </a:r>
            <a:r>
              <a:rPr lang="ru-RU" sz="2000" dirty="0">
                <a:solidFill>
                  <a:schemeClr val="bg1">
                    <a:lumMod val="50000"/>
                  </a:schemeClr>
                </a:solidFill>
                <a:latin typeface="Consolas" pitchFamily="49" charset="0"/>
                <a:cs typeface="Consolas" pitchFamily="49" charset="0"/>
              </a:rPr>
              <a:t>// ["22"]</a:t>
            </a:r>
            <a:endParaRPr lang="en-US" sz="2000" dirty="0">
              <a:solidFill>
                <a:schemeClr val="bg1">
                  <a:lumMod val="50000"/>
                </a:schemeClr>
              </a:solidFill>
              <a:latin typeface="Consolas" pitchFamily="49" charset="0"/>
              <a:cs typeface="Consolas" pitchFamily="49" charset="0"/>
            </a:endParaRPr>
          </a:p>
          <a:p>
            <a:pPr algn="just">
              <a:buClrTx/>
            </a:pPr>
            <a:r>
              <a:rPr lang="ru-RU" sz="2400" b="1" dirty="0">
                <a:cs typeface="Arial" panose="020B0604020202020204" pitchFamily="34" charset="0"/>
              </a:rPr>
              <a:t>^</a:t>
            </a:r>
            <a:r>
              <a:rPr lang="en-US" sz="2400" b="1" dirty="0">
                <a:cs typeface="Arial" panose="020B0604020202020204" pitchFamily="34" charset="0"/>
              </a:rPr>
              <a:t> </a:t>
            </a:r>
            <a:r>
              <a:rPr lang="ru-RU" sz="2400" b="1" dirty="0">
                <a:cs typeface="Arial" panose="020B0604020202020204" pitchFamily="34" charset="0"/>
              </a:rPr>
              <a:t>$</a:t>
            </a:r>
            <a:endParaRPr lang="en-US" sz="2400" dirty="0">
              <a:cs typeface="Consolas" pitchFamily="49" charset="0"/>
            </a:endParaRPr>
          </a:p>
          <a:p>
            <a:pPr algn="just">
              <a:buClrTx/>
            </a:pPr>
            <a:r>
              <a:rPr lang="en-US" sz="2000" dirty="0">
                <a:latin typeface="Consolas" pitchFamily="49" charset="0"/>
                <a:cs typeface="Consolas" pitchFamily="49" charset="0"/>
              </a:rPr>
              <a:t>	 /</a:t>
            </a:r>
            <a:r>
              <a:rPr lang="en-US" sz="2000" b="1" dirty="0">
                <a:solidFill>
                  <a:srgbClr val="7030A0"/>
                </a:solidFill>
                <a:latin typeface="Consolas" pitchFamily="49" charset="0"/>
                <a:cs typeface="Consolas" pitchFamily="49" charset="0"/>
              </a:rPr>
              <a:t>^</a:t>
            </a:r>
            <a:r>
              <a:rPr lang="en-US" sz="2000" dirty="0">
                <a:latin typeface="Consolas" pitchFamily="49" charset="0"/>
                <a:cs typeface="Consolas" pitchFamily="49" charset="0"/>
              </a:rPr>
              <a:t>\d{4}\w{1,3}</a:t>
            </a:r>
            <a:r>
              <a:rPr lang="en-US" sz="2000" b="1" dirty="0">
                <a:solidFill>
                  <a:srgbClr val="7030A0"/>
                </a:solidFill>
                <a:latin typeface="Consolas" pitchFamily="49" charset="0"/>
                <a:cs typeface="Consolas" pitchFamily="49" charset="0"/>
              </a:rPr>
              <a:t>$</a:t>
            </a:r>
            <a:r>
              <a:rPr lang="en-US" sz="2000" dirty="0">
                <a:latin typeface="Consolas" pitchFamily="49" charset="0"/>
                <a:cs typeface="Consolas" pitchFamily="49" charset="0"/>
              </a:rPr>
              <a:t>/.</a:t>
            </a:r>
            <a:r>
              <a:rPr lang="en-US" sz="2000" dirty="0">
                <a:solidFill>
                  <a:srgbClr val="7030A0"/>
                </a:solidFill>
                <a:latin typeface="Consolas" pitchFamily="49" charset="0"/>
                <a:cs typeface="Consolas" pitchFamily="49" charset="0"/>
              </a:rPr>
              <a:t>test</a:t>
            </a:r>
            <a:r>
              <a:rPr lang="en-US" sz="2000" dirty="0">
                <a:latin typeface="Consolas" pitchFamily="49" charset="0"/>
                <a:cs typeface="Consolas" pitchFamily="49" charset="0"/>
              </a:rPr>
              <a:t>('1000PRO') </a:t>
            </a:r>
            <a:r>
              <a:rPr lang="en-US" sz="2000" dirty="0">
                <a:solidFill>
                  <a:schemeClr val="bg1">
                    <a:lumMod val="50000"/>
                  </a:schemeClr>
                </a:solidFill>
                <a:latin typeface="Consolas" pitchFamily="49" charset="0"/>
                <a:cs typeface="Consolas" pitchFamily="49" charset="0"/>
              </a:rPr>
              <a:t>// true</a:t>
            </a:r>
          </a:p>
          <a:p>
            <a:pPr algn="just">
              <a:buClrTx/>
            </a:pPr>
            <a:endParaRPr lang="en-US" sz="2000" dirty="0">
              <a:latin typeface="Consolas" pitchFamily="49" charset="0"/>
              <a:cs typeface="Consolas" pitchFamily="49" charset="0"/>
            </a:endParaRPr>
          </a:p>
          <a:p>
            <a:pPr algn="just">
              <a:buClrTx/>
            </a:pPr>
            <a:r>
              <a:rPr lang="en-US" sz="2000" dirty="0">
                <a:latin typeface="Consolas" pitchFamily="49" charset="0"/>
                <a:cs typeface="Consolas" pitchFamily="49" charset="0"/>
              </a:rPr>
              <a:t>	</a:t>
            </a:r>
            <a:endParaRPr lang="ru-RU" sz="2000"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52225" y="290610"/>
            <a:ext cx="11565619" cy="525970"/>
          </a:xfrm>
        </p:spPr>
        <p:txBody>
          <a:bodyPr/>
          <a:lstStyle/>
          <a:p>
            <a:r>
              <a:rPr lang="en-US" sz="3600" b="1" dirty="0">
                <a:latin typeface="Proxima Nova Black" charset="0"/>
              </a:rPr>
              <a:t>Examples of using </a:t>
            </a:r>
            <a:r>
              <a:rPr lang="en-US" sz="3600" b="1" dirty="0" err="1">
                <a:latin typeface="Proxima Nova Black" charset="0"/>
              </a:rPr>
              <a:t>metacharacters</a:t>
            </a:r>
            <a:r>
              <a:rPr lang="en-US" sz="3600" b="1" dirty="0">
                <a:latin typeface="Proxima Nova Black" charset="0"/>
              </a:rPr>
              <a:t> and quantifiers</a:t>
            </a:r>
          </a:p>
        </p:txBody>
      </p:sp>
    </p:spTree>
    <p:extLst>
      <p:ext uri="{BB962C8B-B14F-4D97-AF65-F5344CB8AC3E}">
        <p14:creationId xmlns:p14="http://schemas.microsoft.com/office/powerpoint/2010/main" val="18026517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97713" y="1097280"/>
            <a:ext cx="11632018" cy="5376672"/>
          </a:xfrm>
        </p:spPr>
        <p:txBody>
          <a:bodyPr rtlCol="0">
            <a:noAutofit/>
          </a:bodyPr>
          <a:lstStyle/>
          <a:p>
            <a:r>
              <a:rPr lang="en-US" sz="2400" dirty="0"/>
              <a:t>To search for special characters [ \ ^ $. | ? * + (), we need to add in front of them </a:t>
            </a:r>
            <a:r>
              <a:rPr lang="en-US" sz="2400" b="1" dirty="0">
                <a:solidFill>
                  <a:srgbClr val="7030A0"/>
                </a:solidFill>
              </a:rPr>
              <a:t>\</a:t>
            </a:r>
            <a:r>
              <a:rPr lang="en-US" sz="2400" dirty="0"/>
              <a:t> ("</a:t>
            </a:r>
            <a:r>
              <a:rPr lang="en-US" sz="2400" b="1" dirty="0">
                <a:solidFill>
                  <a:srgbClr val="7030A0"/>
                </a:solidFill>
              </a:rPr>
              <a:t>escape</a:t>
            </a:r>
            <a:r>
              <a:rPr lang="en-US" sz="2400" dirty="0"/>
              <a:t> them")</a:t>
            </a:r>
            <a:r>
              <a:rPr lang="ru-RU" sz="2400" dirty="0"/>
              <a:t>.</a:t>
            </a:r>
            <a:endParaRPr lang="en-US" sz="2400" dirty="0"/>
          </a:p>
          <a:p>
            <a:endParaRPr lang="en-US" sz="2400" dirty="0"/>
          </a:p>
          <a:p>
            <a:r>
              <a:rPr lang="en-US" sz="2400" dirty="0"/>
              <a:t>Suppose we want to find a literal point. Not “any character”, but a dot.</a:t>
            </a:r>
          </a:p>
          <a:p>
            <a:r>
              <a:rPr lang="en-US" sz="2400" dirty="0"/>
              <a:t>To use a special character as normal, add a backslash to it </a:t>
            </a:r>
            <a:r>
              <a:rPr lang="ru-RU" sz="2400" dirty="0"/>
              <a:t>: \.   </a:t>
            </a:r>
            <a:endParaRPr lang="en-US" sz="2400" dirty="0"/>
          </a:p>
          <a:p>
            <a:r>
              <a:rPr lang="en-US" sz="2400" dirty="0"/>
              <a:t>	</a:t>
            </a:r>
            <a:r>
              <a:rPr lang="en-US" dirty="0">
                <a:solidFill>
                  <a:srgbClr val="0070C0"/>
                </a:solidFill>
                <a:latin typeface="Consolas" pitchFamily="49" charset="0"/>
                <a:cs typeface="Consolas" pitchFamily="49" charset="0"/>
              </a:rPr>
              <a:t>console.log</a:t>
            </a:r>
            <a:r>
              <a:rPr lang="en-US" dirty="0">
                <a:latin typeface="Consolas" pitchFamily="49" charset="0"/>
                <a:cs typeface="Consolas" pitchFamily="49" charset="0"/>
              </a:rPr>
              <a:t>( "Paragraph</a:t>
            </a:r>
            <a:r>
              <a:rPr lang="ru-RU" dirty="0">
                <a:latin typeface="Consolas" pitchFamily="49" charset="0"/>
                <a:cs typeface="Consolas" pitchFamily="49" charset="0"/>
              </a:rPr>
              <a:t> </a:t>
            </a:r>
            <a:r>
              <a:rPr lang="en-US" dirty="0">
                <a:latin typeface="Consolas" pitchFamily="49" charset="0"/>
                <a:cs typeface="Consolas" pitchFamily="49" charset="0"/>
              </a:rPr>
              <a:t>2</a:t>
            </a:r>
            <a:r>
              <a:rPr lang="ru-RU" dirty="0">
                <a:latin typeface="Consolas" pitchFamily="49" charset="0"/>
                <a:cs typeface="Consolas" pitchFamily="49" charset="0"/>
              </a:rPr>
              <a:t>.</a:t>
            </a:r>
            <a:r>
              <a:rPr lang="en-US" dirty="0">
                <a:latin typeface="Consolas" pitchFamily="49" charset="0"/>
                <a:cs typeface="Consolas" pitchFamily="49" charset="0"/>
              </a:rPr>
              <a:t>3</a:t>
            </a:r>
            <a:r>
              <a:rPr lang="ru-RU" dirty="0">
                <a:latin typeface="Consolas" pitchFamily="49" charset="0"/>
                <a:cs typeface="Consolas" pitchFamily="49" charset="0"/>
              </a:rPr>
              <a:t>".</a:t>
            </a:r>
            <a:r>
              <a:rPr lang="en-US" dirty="0">
                <a:solidFill>
                  <a:srgbClr val="7030A0"/>
                </a:solidFill>
                <a:latin typeface="Consolas" pitchFamily="49" charset="0"/>
                <a:cs typeface="Consolas" pitchFamily="49" charset="0"/>
              </a:rPr>
              <a:t>match</a:t>
            </a:r>
            <a:r>
              <a:rPr lang="en-US" dirty="0">
                <a:latin typeface="Consolas" pitchFamily="49" charset="0"/>
                <a:cs typeface="Consolas" pitchFamily="49" charset="0"/>
              </a:rPr>
              <a:t>(/\d</a:t>
            </a:r>
            <a:r>
              <a:rPr lang="en-US" b="1" dirty="0">
                <a:solidFill>
                  <a:srgbClr val="7030A0"/>
                </a:solidFill>
                <a:latin typeface="Consolas" pitchFamily="49" charset="0"/>
                <a:cs typeface="Consolas" pitchFamily="49" charset="0"/>
              </a:rPr>
              <a:t>\.</a:t>
            </a:r>
            <a:r>
              <a:rPr lang="en-US" dirty="0">
                <a:latin typeface="Consolas" pitchFamily="49" charset="0"/>
                <a:cs typeface="Consolas" pitchFamily="49" charset="0"/>
              </a:rPr>
              <a:t>\d/) );  // 2.3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console.log</a:t>
            </a:r>
            <a:r>
              <a:rPr lang="en-US" dirty="0">
                <a:latin typeface="Consolas" pitchFamily="49" charset="0"/>
                <a:cs typeface="Consolas" pitchFamily="49" charset="0"/>
              </a:rPr>
              <a:t>( "Paragraph</a:t>
            </a:r>
            <a:r>
              <a:rPr lang="ru-RU" dirty="0">
                <a:latin typeface="Consolas" pitchFamily="49" charset="0"/>
                <a:cs typeface="Consolas" pitchFamily="49" charset="0"/>
              </a:rPr>
              <a:t> </a:t>
            </a:r>
            <a:r>
              <a:rPr lang="en-US" dirty="0">
                <a:latin typeface="Consolas" pitchFamily="49" charset="0"/>
                <a:cs typeface="Consolas" pitchFamily="49" charset="0"/>
              </a:rPr>
              <a:t>223</a:t>
            </a:r>
            <a:r>
              <a:rPr lang="ru-RU" dirty="0">
                <a:latin typeface="Consolas" pitchFamily="49" charset="0"/>
                <a:cs typeface="Consolas" pitchFamily="49" charset="0"/>
              </a:rPr>
              <a:t>".</a:t>
            </a:r>
            <a:r>
              <a:rPr lang="en-US" dirty="0">
                <a:solidFill>
                  <a:srgbClr val="7030A0"/>
                </a:solidFill>
                <a:latin typeface="Consolas" pitchFamily="49" charset="0"/>
                <a:cs typeface="Consolas" pitchFamily="49" charset="0"/>
              </a:rPr>
              <a:t>match</a:t>
            </a:r>
            <a:r>
              <a:rPr lang="en-US" dirty="0">
                <a:latin typeface="Consolas" pitchFamily="49" charset="0"/>
                <a:cs typeface="Consolas" pitchFamily="49" charset="0"/>
              </a:rPr>
              <a:t>(/\d</a:t>
            </a:r>
            <a:r>
              <a:rPr lang="en-US" b="1" dirty="0">
                <a:solidFill>
                  <a:srgbClr val="7030A0"/>
                </a:solidFill>
                <a:latin typeface="Consolas" pitchFamily="49" charset="0"/>
                <a:cs typeface="Consolas" pitchFamily="49" charset="0"/>
              </a:rPr>
              <a:t>\.</a:t>
            </a:r>
            <a:r>
              <a:rPr lang="en-US" dirty="0">
                <a:latin typeface="Consolas" pitchFamily="49" charset="0"/>
                <a:cs typeface="Consolas" pitchFamily="49" charset="0"/>
              </a:rPr>
              <a:t>\d/) );  // null</a:t>
            </a:r>
            <a:endParaRPr lang="ru-RU"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Escaping</a:t>
            </a:r>
            <a:r>
              <a:rPr lang="en-US" sz="3600" dirty="0">
                <a:latin typeface="Proxima Nova Black" charset="0"/>
              </a:rPr>
              <a:t> a special characters</a:t>
            </a:r>
            <a:endParaRPr lang="en-US" sz="3600" b="1" dirty="0">
              <a:latin typeface="Proxima Nova Black" charset="0"/>
            </a:endParaRPr>
          </a:p>
        </p:txBody>
      </p:sp>
    </p:spTree>
    <p:extLst>
      <p:ext uri="{BB962C8B-B14F-4D97-AF65-F5344CB8AC3E}">
        <p14:creationId xmlns:p14="http://schemas.microsoft.com/office/powerpoint/2010/main" val="5341184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3" y="967659"/>
            <a:ext cx="11344940" cy="3987114"/>
          </a:xfrm>
        </p:spPr>
        <p:txBody>
          <a:bodyPr rtlCol="0">
            <a:noAutofit/>
          </a:bodyPr>
          <a:lstStyle/>
          <a:p>
            <a:pPr algn="just"/>
            <a:r>
              <a:rPr lang="en-US" sz="2400" dirty="0"/>
              <a:t>Using parentheses, you can create </a:t>
            </a:r>
            <a:r>
              <a:rPr lang="en-US" sz="2400" b="1" dirty="0">
                <a:solidFill>
                  <a:srgbClr val="7030A0"/>
                </a:solidFill>
              </a:rPr>
              <a:t>groups</a:t>
            </a:r>
            <a:r>
              <a:rPr lang="en-US" sz="2400" dirty="0"/>
              <a:t> </a:t>
            </a:r>
            <a:r>
              <a:rPr lang="en-US" sz="2400" b="1" dirty="0">
                <a:solidFill>
                  <a:srgbClr val="7030A0"/>
                </a:solidFill>
              </a:rPr>
              <a:t>of characters</a:t>
            </a:r>
            <a:r>
              <a:rPr lang="en-US" sz="2400" dirty="0"/>
              <a:t>: </a:t>
            </a:r>
            <a:r>
              <a:rPr lang="en-US" sz="2400" b="1" dirty="0">
                <a:solidFill>
                  <a:srgbClr val="7030A0"/>
                </a:solidFill>
              </a:rPr>
              <a:t>(...)</a:t>
            </a:r>
          </a:p>
          <a:p>
            <a:pPr algn="just">
              <a:spcAft>
                <a:spcPts val="1200"/>
              </a:spcAft>
            </a:pPr>
            <a:r>
              <a:rPr lang="en-US" sz="2400" dirty="0">
                <a:cs typeface="Arial" panose="020B0604020202020204" pitchFamily="34" charset="0"/>
              </a:rPr>
              <a:t>If you apply a quantifier to a group, it will </a:t>
            </a:r>
            <a:r>
              <a:rPr lang="en-US" sz="2400" b="1" dirty="0">
                <a:solidFill>
                  <a:srgbClr val="7030A0"/>
                </a:solidFill>
                <a:cs typeface="Arial" panose="020B0604020202020204" pitchFamily="34" charset="0"/>
              </a:rPr>
              <a:t>act on the entire group</a:t>
            </a:r>
            <a:r>
              <a:rPr lang="en-US" sz="2400" dirty="0">
                <a:cs typeface="Arial" panose="020B0604020202020204" pitchFamily="34" charset="0"/>
              </a:rPr>
              <a:t>, and not just on one previous character:</a:t>
            </a:r>
            <a:endParaRPr lang="ru-RU" sz="2400" dirty="0">
              <a:cs typeface="Arial" panose="020B0604020202020204" pitchFamily="34" charset="0"/>
            </a:endParaRPr>
          </a:p>
          <a:p>
            <a:pPr>
              <a:lnSpc>
                <a:spcPct val="100000"/>
              </a:lnSpc>
              <a:spcBef>
                <a:spcPts val="0"/>
              </a:spcBef>
            </a:pPr>
            <a:r>
              <a:rPr lang="en-US" dirty="0">
                <a:solidFill>
                  <a:srgbClr val="0000FF"/>
                </a:solidFill>
                <a:latin typeface="Consolas" pitchFamily="49" charset="0"/>
                <a:cs typeface="Consolas" pitchFamily="49" charset="0"/>
              </a:rPr>
              <a:t>	</a:t>
            </a:r>
            <a:r>
              <a:rPr lang="en-US" dirty="0">
                <a:solidFill>
                  <a:srgbClr val="0070C0"/>
                </a:solidFill>
                <a:latin typeface="Consolas" pitchFamily="49" charset="0"/>
                <a:cs typeface="Consolas" pitchFamily="49" charset="0"/>
              </a:rPr>
              <a:t>let </a:t>
            </a:r>
            <a:r>
              <a:rPr lang="en-US" dirty="0">
                <a:latin typeface="Consolas" pitchFamily="49" charset="0"/>
                <a:cs typeface="Consolas" pitchFamily="49" charset="0"/>
              </a:rPr>
              <a:t>re1 = /</a:t>
            </a:r>
            <a:r>
              <a:rPr lang="en-US" b="1" dirty="0">
                <a:solidFill>
                  <a:srgbClr val="7030A0"/>
                </a:solidFill>
                <a:latin typeface="Consolas" pitchFamily="49" charset="0"/>
                <a:cs typeface="Consolas" pitchFamily="49" charset="0"/>
              </a:rPr>
              <a:t>(</a:t>
            </a:r>
            <a:r>
              <a:rPr lang="en-US" dirty="0">
                <a:latin typeface="Consolas" pitchFamily="49" charset="0"/>
                <a:cs typeface="Consolas" pitchFamily="49" charset="0"/>
              </a:rPr>
              <a:t>ha</a:t>
            </a:r>
            <a:r>
              <a:rPr lang="en-US" b="1" dirty="0">
                <a:solidFill>
                  <a:srgbClr val="7030A0"/>
                </a:solidFill>
                <a:latin typeface="Consolas" pitchFamily="49" charset="0"/>
                <a:cs typeface="Consolas" pitchFamily="49" charset="0"/>
              </a:rPr>
              <a:t>)</a:t>
            </a:r>
            <a:r>
              <a:rPr lang="en-US" dirty="0">
                <a:latin typeface="Consolas" pitchFamily="49" charset="0"/>
                <a:cs typeface="Consolas" pitchFamily="49" charset="0"/>
              </a:rPr>
              <a:t>+/</a:t>
            </a:r>
            <a:r>
              <a:rPr lang="en-US" dirty="0" err="1">
                <a:latin typeface="Consolas" pitchFamily="49" charset="0"/>
                <a:cs typeface="Consolas" pitchFamily="49" charset="0"/>
              </a:rPr>
              <a:t>gi</a:t>
            </a:r>
            <a:r>
              <a:rPr lang="en-US" dirty="0">
                <a:latin typeface="Consolas" pitchFamily="49" charset="0"/>
                <a:cs typeface="Consolas" pitchFamily="49" charset="0"/>
              </a:rPr>
              <a:t>;</a:t>
            </a:r>
          </a:p>
          <a:p>
            <a:pPr>
              <a:lnSpc>
                <a:spcPct val="100000"/>
              </a:lnSpc>
              <a:spcBef>
                <a:spcPts val="0"/>
              </a:spcBef>
            </a:pPr>
            <a:r>
              <a:rPr lang="en-US" dirty="0">
                <a:solidFill>
                  <a:srgbClr val="0000FF"/>
                </a:solidFill>
                <a:latin typeface="Consolas" pitchFamily="49" charset="0"/>
                <a:cs typeface="Consolas" pitchFamily="49" charset="0"/>
              </a:rPr>
              <a:t>	</a:t>
            </a:r>
            <a:r>
              <a:rPr lang="en-US" dirty="0">
                <a:solidFill>
                  <a:srgbClr val="0070C0"/>
                </a:solidFill>
                <a:latin typeface="Consolas" pitchFamily="49" charset="0"/>
                <a:cs typeface="Consolas" pitchFamily="49" charset="0"/>
              </a:rPr>
              <a:t>let </a:t>
            </a:r>
            <a:r>
              <a:rPr lang="en-US" dirty="0">
                <a:latin typeface="Consolas" pitchFamily="49" charset="0"/>
                <a:cs typeface="Consolas" pitchFamily="49" charset="0"/>
              </a:rPr>
              <a:t>re2 = /ha+/</a:t>
            </a:r>
            <a:r>
              <a:rPr lang="en-US" dirty="0" err="1">
                <a:latin typeface="Consolas" pitchFamily="49" charset="0"/>
                <a:cs typeface="Consolas" pitchFamily="49" charset="0"/>
              </a:rPr>
              <a:t>gi</a:t>
            </a:r>
            <a:r>
              <a:rPr lang="en-US" dirty="0">
                <a:latin typeface="Consolas" pitchFamily="49" charset="0"/>
                <a:cs typeface="Consolas" pitchFamily="49" charset="0"/>
              </a:rPr>
              <a:t>;</a:t>
            </a:r>
          </a:p>
          <a:p>
            <a:pPr>
              <a:lnSpc>
                <a:spcPct val="100000"/>
              </a:lnSpc>
              <a:spcBef>
                <a:spcPts val="0"/>
              </a:spcBef>
            </a:pPr>
            <a:r>
              <a:rPr lang="en-US" dirty="0">
                <a:solidFill>
                  <a:srgbClr val="0000FF"/>
                </a:solidFill>
                <a:latin typeface="Consolas" pitchFamily="49" charset="0"/>
                <a:cs typeface="Consolas" pitchFamily="49" charset="0"/>
              </a:rPr>
              <a:t>	</a:t>
            </a:r>
            <a:r>
              <a:rPr lang="en-US" dirty="0">
                <a:solidFill>
                  <a:srgbClr val="0070C0"/>
                </a:solidFill>
                <a:latin typeface="Consolas" pitchFamily="49" charset="0"/>
                <a:cs typeface="Consolas" pitchFamily="49" charset="0"/>
              </a:rPr>
              <a:t>let </a:t>
            </a:r>
            <a:r>
              <a:rPr lang="en-US" dirty="0" err="1">
                <a:latin typeface="Consolas" pitchFamily="49" charset="0"/>
                <a:cs typeface="Consolas" pitchFamily="49" charset="0"/>
              </a:rPr>
              <a:t>str</a:t>
            </a:r>
            <a:r>
              <a:rPr lang="en-US" dirty="0">
                <a:latin typeface="Consolas" pitchFamily="49" charset="0"/>
                <a:cs typeface="Consolas" pitchFamily="49" charset="0"/>
              </a:rPr>
              <a:t> = "</a:t>
            </a:r>
            <a:r>
              <a:rPr lang="en-US" dirty="0" err="1">
                <a:latin typeface="Consolas" pitchFamily="49" charset="0"/>
                <a:cs typeface="Consolas" pitchFamily="49" charset="0"/>
              </a:rPr>
              <a:t>Hahaaaha</a:t>
            </a:r>
            <a:r>
              <a:rPr lang="en-US" dirty="0">
                <a:latin typeface="Consolas" pitchFamily="49" charset="0"/>
                <a:cs typeface="Consolas" pitchFamily="49" charset="0"/>
              </a:rPr>
              <a:t>";</a:t>
            </a:r>
          </a:p>
          <a:p>
            <a:pPr>
              <a:lnSpc>
                <a:spcPct val="100000"/>
              </a:lnSpc>
              <a:spcBef>
                <a:spcPts val="0"/>
              </a:spcBef>
              <a:spcAft>
                <a:spcPts val="1800"/>
              </a:spcAft>
            </a:pP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console.log</a:t>
            </a:r>
            <a:r>
              <a:rPr lang="en-US" dirty="0">
                <a:latin typeface="Consolas" pitchFamily="49" charset="0"/>
                <a:cs typeface="Consolas" pitchFamily="49" charset="0"/>
              </a:rPr>
              <a:t>(</a:t>
            </a:r>
            <a:r>
              <a:rPr lang="en-US" dirty="0" err="1">
                <a:latin typeface="Consolas" pitchFamily="49" charset="0"/>
                <a:cs typeface="Consolas" pitchFamily="49" charset="0"/>
              </a:rPr>
              <a:t>str.</a:t>
            </a:r>
            <a:r>
              <a:rPr lang="en-US" dirty="0" err="1">
                <a:solidFill>
                  <a:srgbClr val="7030A0"/>
                </a:solidFill>
                <a:latin typeface="Consolas" pitchFamily="49" charset="0"/>
                <a:cs typeface="Consolas" pitchFamily="49" charset="0"/>
              </a:rPr>
              <a:t>match</a:t>
            </a:r>
            <a:r>
              <a:rPr lang="en-US" dirty="0">
                <a:latin typeface="Consolas" pitchFamily="49" charset="0"/>
                <a:cs typeface="Consolas" pitchFamily="49" charset="0"/>
              </a:rPr>
              <a:t>(re1)); </a:t>
            </a:r>
            <a:r>
              <a:rPr lang="en-US" dirty="0">
                <a:solidFill>
                  <a:schemeClr val="bg1">
                    <a:lumMod val="50000"/>
                  </a:schemeClr>
                </a:solidFill>
                <a:latin typeface="Consolas" pitchFamily="49" charset="0"/>
                <a:cs typeface="Consolas" pitchFamily="49" charset="0"/>
              </a:rPr>
              <a:t>// ["</a:t>
            </a:r>
            <a:r>
              <a:rPr lang="en-US" dirty="0" err="1">
                <a:solidFill>
                  <a:schemeClr val="bg1">
                    <a:lumMod val="50000"/>
                  </a:schemeClr>
                </a:solidFill>
                <a:latin typeface="Consolas" pitchFamily="49" charset="0"/>
                <a:cs typeface="Consolas" pitchFamily="49" charset="0"/>
              </a:rPr>
              <a:t>Haha</a:t>
            </a:r>
            <a:r>
              <a:rPr lang="en-US" dirty="0">
                <a:solidFill>
                  <a:schemeClr val="bg1">
                    <a:lumMod val="50000"/>
                  </a:schemeClr>
                </a:solidFill>
                <a:latin typeface="Consolas" pitchFamily="49" charset="0"/>
                <a:cs typeface="Consolas" pitchFamily="49" charset="0"/>
              </a:rPr>
              <a:t>", "ha"] 	</a:t>
            </a:r>
            <a:r>
              <a:rPr lang="en-US" dirty="0">
                <a:solidFill>
                  <a:srgbClr val="0070C0"/>
                </a:solidFill>
                <a:latin typeface="Consolas" pitchFamily="49" charset="0"/>
                <a:cs typeface="Consolas" pitchFamily="49" charset="0"/>
              </a:rPr>
              <a:t>console.log</a:t>
            </a:r>
            <a:r>
              <a:rPr lang="en-US" dirty="0">
                <a:latin typeface="Consolas" pitchFamily="49" charset="0"/>
                <a:cs typeface="Consolas" pitchFamily="49" charset="0"/>
              </a:rPr>
              <a:t>(</a:t>
            </a:r>
            <a:r>
              <a:rPr lang="en-US" dirty="0" err="1">
                <a:latin typeface="Consolas" pitchFamily="49" charset="0"/>
                <a:cs typeface="Consolas" pitchFamily="49" charset="0"/>
              </a:rPr>
              <a:t>str.</a:t>
            </a:r>
            <a:r>
              <a:rPr lang="en-US" dirty="0" err="1">
                <a:solidFill>
                  <a:srgbClr val="7030A0"/>
                </a:solidFill>
                <a:latin typeface="Consolas" pitchFamily="49" charset="0"/>
                <a:cs typeface="Consolas" pitchFamily="49" charset="0"/>
              </a:rPr>
              <a:t>match</a:t>
            </a:r>
            <a:r>
              <a:rPr lang="en-US" dirty="0">
                <a:latin typeface="Consolas" pitchFamily="49" charset="0"/>
                <a:cs typeface="Consolas" pitchFamily="49" charset="0"/>
              </a:rPr>
              <a:t>(re2)); </a:t>
            </a:r>
            <a:r>
              <a:rPr lang="en-US" dirty="0">
                <a:solidFill>
                  <a:schemeClr val="bg1">
                    <a:lumMod val="50000"/>
                  </a:schemeClr>
                </a:solidFill>
                <a:latin typeface="Consolas" pitchFamily="49" charset="0"/>
                <a:cs typeface="Consolas" pitchFamily="49" charset="0"/>
              </a:rPr>
              <a:t>// ["Ha", "</a:t>
            </a:r>
            <a:r>
              <a:rPr lang="en-US" dirty="0" err="1">
                <a:solidFill>
                  <a:schemeClr val="bg1">
                    <a:lumMod val="50000"/>
                  </a:schemeClr>
                </a:solidFill>
                <a:latin typeface="Consolas" pitchFamily="49" charset="0"/>
                <a:cs typeface="Consolas" pitchFamily="49" charset="0"/>
              </a:rPr>
              <a:t>haaa</a:t>
            </a:r>
            <a:r>
              <a:rPr lang="en-US" dirty="0">
                <a:solidFill>
                  <a:schemeClr val="bg1">
                    <a:lumMod val="50000"/>
                  </a:schemeClr>
                </a:solidFill>
                <a:latin typeface="Consolas" pitchFamily="49" charset="0"/>
                <a:cs typeface="Consolas" pitchFamily="49" charset="0"/>
              </a:rPr>
              <a:t>", "ha"]</a:t>
            </a:r>
          </a:p>
          <a:p>
            <a:pPr algn="just"/>
            <a:r>
              <a:rPr lang="en-US" sz="2400" dirty="0">
                <a:cs typeface="Arial" panose="020B0604020202020204" pitchFamily="34" charset="0"/>
              </a:rPr>
              <a:t>To indicate an </a:t>
            </a:r>
            <a:r>
              <a:rPr lang="en-US" sz="2400" b="1" dirty="0">
                <a:solidFill>
                  <a:srgbClr val="7030A0"/>
                </a:solidFill>
                <a:cs typeface="Arial" panose="020B0604020202020204" pitchFamily="34" charset="0"/>
              </a:rPr>
              <a:t>OR condition</a:t>
            </a:r>
            <a:r>
              <a:rPr lang="en-US" sz="2400" dirty="0">
                <a:cs typeface="Arial" panose="020B0604020202020204" pitchFamily="34" charset="0"/>
              </a:rPr>
              <a:t>, use the symbol </a:t>
            </a:r>
            <a:r>
              <a:rPr lang="ru-RU" sz="2400" b="1" dirty="0">
                <a:solidFill>
                  <a:srgbClr val="7030A0"/>
                </a:solidFill>
                <a:cs typeface="Arial" panose="020B0604020202020204" pitchFamily="34" charset="0"/>
              </a:rPr>
              <a:t>|</a:t>
            </a:r>
            <a:r>
              <a:rPr lang="ru-RU" sz="2400" dirty="0">
                <a:cs typeface="Arial" panose="020B0604020202020204" pitchFamily="34" charset="0"/>
              </a:rPr>
              <a:t> :</a:t>
            </a:r>
          </a:p>
          <a:p>
            <a:r>
              <a:rPr lang="en-US" dirty="0">
                <a:solidFill>
                  <a:srgbClr val="0070C0"/>
                </a:solidFill>
                <a:latin typeface="Consolas" pitchFamily="49" charset="0"/>
                <a:cs typeface="Consolas" pitchFamily="49" charset="0"/>
              </a:rPr>
              <a:t>	let</a:t>
            </a:r>
            <a:r>
              <a:rPr lang="en-US" dirty="0">
                <a:latin typeface="Consolas" pitchFamily="49" charset="0"/>
                <a:cs typeface="Consolas" pitchFamily="49" charset="0"/>
              </a:rPr>
              <a:t> re = /</a:t>
            </a:r>
            <a:r>
              <a:rPr lang="en-US" dirty="0" err="1">
                <a:latin typeface="Consolas" pitchFamily="49" charset="0"/>
                <a:cs typeface="Consolas" pitchFamily="49" charset="0"/>
              </a:rPr>
              <a:t>html</a:t>
            </a:r>
            <a:r>
              <a:rPr lang="en-US" b="1" dirty="0" err="1">
                <a:solidFill>
                  <a:srgbClr val="7030A0"/>
                </a:solidFill>
                <a:latin typeface="Consolas" pitchFamily="49" charset="0"/>
                <a:cs typeface="Consolas" pitchFamily="49" charset="0"/>
              </a:rPr>
              <a:t>|</a:t>
            </a:r>
            <a:r>
              <a:rPr lang="en-US" dirty="0" err="1">
                <a:latin typeface="Consolas" pitchFamily="49" charset="0"/>
                <a:cs typeface="Consolas" pitchFamily="49" charset="0"/>
              </a:rPr>
              <a:t>css</a:t>
            </a:r>
            <a:r>
              <a:rPr lang="en-US" b="1" dirty="0" err="1">
                <a:solidFill>
                  <a:srgbClr val="7030A0"/>
                </a:solidFill>
                <a:latin typeface="Consolas" pitchFamily="49" charset="0"/>
                <a:cs typeface="Consolas" pitchFamily="49" charset="0"/>
              </a:rPr>
              <a:t>|</a:t>
            </a:r>
            <a:r>
              <a:rPr lang="en-US" dirty="0" err="1">
                <a:latin typeface="Consolas" pitchFamily="49" charset="0"/>
                <a:cs typeface="Consolas" pitchFamily="49" charset="0"/>
              </a:rPr>
              <a:t>java</a:t>
            </a:r>
            <a:r>
              <a:rPr lang="en-US" dirty="0">
                <a:latin typeface="Consolas" pitchFamily="49" charset="0"/>
                <a:cs typeface="Consolas" pitchFamily="49" charset="0"/>
              </a:rPr>
              <a:t>(script)?/</a:t>
            </a:r>
            <a:r>
              <a:rPr lang="en-US" dirty="0" err="1">
                <a:latin typeface="Consolas" pitchFamily="49" charset="0"/>
                <a:cs typeface="Consolas" pitchFamily="49" charset="0"/>
              </a:rPr>
              <a:t>gi</a:t>
            </a:r>
            <a:r>
              <a:rPr lang="en-US" dirty="0">
                <a:latin typeface="Consolas" pitchFamily="49" charset="0"/>
                <a:cs typeface="Consolas" pitchFamily="49" charset="0"/>
              </a:rPr>
              <a:t>;</a:t>
            </a:r>
          </a:p>
          <a:p>
            <a:r>
              <a:rPr lang="en-US" dirty="0">
                <a:solidFill>
                  <a:srgbClr val="0070C0"/>
                </a:solidFill>
                <a:latin typeface="Consolas" pitchFamily="49" charset="0"/>
                <a:cs typeface="Consolas" pitchFamily="49" charset="0"/>
              </a:rPr>
              <a:t>	let</a:t>
            </a:r>
            <a:r>
              <a:rPr lang="en-US" dirty="0">
                <a:latin typeface="Consolas" pitchFamily="49" charset="0"/>
                <a:cs typeface="Consolas" pitchFamily="49" charset="0"/>
              </a:rPr>
              <a:t> </a:t>
            </a:r>
            <a:r>
              <a:rPr lang="en-US" dirty="0" err="1">
                <a:latin typeface="Consolas" pitchFamily="49" charset="0"/>
                <a:cs typeface="Consolas" pitchFamily="49" charset="0"/>
              </a:rPr>
              <a:t>str</a:t>
            </a:r>
            <a:r>
              <a:rPr lang="en-US" dirty="0">
                <a:latin typeface="Consolas" pitchFamily="49" charset="0"/>
                <a:cs typeface="Consolas" pitchFamily="49" charset="0"/>
              </a:rPr>
              <a:t> = "Java first appeared, then HTML, then JavaScript";</a:t>
            </a:r>
          </a:p>
          <a:p>
            <a:r>
              <a:rPr lang="en-US" dirty="0">
                <a:solidFill>
                  <a:srgbClr val="0070C0"/>
                </a:solidFill>
                <a:latin typeface="Consolas" pitchFamily="49" charset="0"/>
                <a:cs typeface="Consolas" pitchFamily="49" charset="0"/>
              </a:rPr>
              <a:t>	console.log</a:t>
            </a:r>
            <a:r>
              <a:rPr lang="en-US" dirty="0">
                <a:latin typeface="Consolas" pitchFamily="49" charset="0"/>
                <a:cs typeface="Consolas" pitchFamily="49" charset="0"/>
              </a:rPr>
              <a:t>( </a:t>
            </a:r>
            <a:r>
              <a:rPr lang="en-US" dirty="0" err="1">
                <a:latin typeface="Consolas" pitchFamily="49" charset="0"/>
                <a:cs typeface="Consolas" pitchFamily="49" charset="0"/>
              </a:rPr>
              <a:t>str.</a:t>
            </a:r>
            <a:r>
              <a:rPr lang="en-US" dirty="0" err="1">
                <a:solidFill>
                  <a:srgbClr val="7030A0"/>
                </a:solidFill>
                <a:latin typeface="Consolas" pitchFamily="49" charset="0"/>
                <a:cs typeface="Consolas" pitchFamily="49" charset="0"/>
              </a:rPr>
              <a:t>match</a:t>
            </a:r>
            <a:r>
              <a:rPr lang="en-US" dirty="0">
                <a:latin typeface="Consolas" pitchFamily="49" charset="0"/>
                <a:cs typeface="Consolas" pitchFamily="49" charset="0"/>
              </a:rPr>
              <a:t>(re) ); // ["Java", "HTML", "JavaScript"]</a:t>
            </a:r>
            <a:endParaRPr lang="uk-UA" dirty="0">
              <a:latin typeface="Courier New" panose="02070309020205020404" pitchFamily="49" charset="0"/>
              <a:cs typeface="Courier New" panose="02070309020205020404"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Groups, </a:t>
            </a:r>
            <a:r>
              <a:rPr lang="en-US" sz="3600" dirty="0">
                <a:latin typeface="Proxima Nova Black" charset="0"/>
              </a:rPr>
              <a:t>logical OR </a:t>
            </a:r>
            <a:endParaRPr lang="en-US" sz="3600" b="1" dirty="0">
              <a:latin typeface="Proxima Nova Black" charset="0"/>
            </a:endParaRPr>
          </a:p>
        </p:txBody>
      </p:sp>
    </p:spTree>
    <p:extLst>
      <p:ext uri="{BB962C8B-B14F-4D97-AF65-F5344CB8AC3E}">
        <p14:creationId xmlns:p14="http://schemas.microsoft.com/office/powerpoint/2010/main" val="27159073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05896"/>
            <a:ext cx="11494709" cy="5635145"/>
          </a:xfrm>
        </p:spPr>
        <p:txBody>
          <a:bodyPr rtlCol="0">
            <a:noAutofit/>
          </a:bodyPr>
          <a:lstStyle/>
          <a:p>
            <a:r>
              <a:rPr lang="en-US" sz="2400" b="1" dirty="0">
                <a:solidFill>
                  <a:srgbClr val="7030A0"/>
                </a:solidFill>
              </a:rPr>
              <a:t>m</a:t>
            </a:r>
            <a:r>
              <a:rPr lang="en-US" sz="2400" dirty="0"/>
              <a:t>: </a:t>
            </a:r>
            <a:r>
              <a:rPr lang="en-US" sz="2400" b="1" dirty="0">
                <a:solidFill>
                  <a:srgbClr val="7030A0"/>
                </a:solidFill>
              </a:rPr>
              <a:t>enables multiline mode</a:t>
            </a:r>
            <a:r>
              <a:rPr lang="en-US" sz="2400" dirty="0"/>
              <a:t>. It only affects the behavior of ^ and $.</a:t>
            </a:r>
            <a:endParaRPr lang="ru-RU" sz="2400" dirty="0"/>
          </a:p>
          <a:p>
            <a:pPr>
              <a:spcAft>
                <a:spcPts val="1200"/>
              </a:spcAft>
            </a:pPr>
            <a:r>
              <a:rPr lang="en-US" sz="2400" dirty="0"/>
              <a:t>In multi-line mode, they mean not only the beginning/end of the text, but also the beginning/end of </a:t>
            </a:r>
            <a:r>
              <a:rPr lang="en-US" sz="2400" b="1" dirty="0">
                <a:solidFill>
                  <a:srgbClr val="7030A0"/>
                </a:solidFill>
              </a:rPr>
              <a:t>each line </a:t>
            </a:r>
            <a:r>
              <a:rPr lang="en-US" sz="2400" dirty="0"/>
              <a:t>in the text</a:t>
            </a:r>
            <a:r>
              <a:rPr lang="ru-RU" sz="2400" dirty="0"/>
              <a:t>.</a:t>
            </a:r>
            <a:endParaRPr lang="en-US" sz="2400" dirty="0"/>
          </a:p>
          <a:p>
            <a:r>
              <a:rPr lang="da-DK" dirty="0">
                <a:solidFill>
                  <a:srgbClr val="0070C0"/>
                </a:solidFill>
                <a:latin typeface="Consolas" pitchFamily="49" charset="0"/>
                <a:cs typeface="Consolas" pitchFamily="49" charset="0"/>
              </a:rPr>
              <a:t>let</a:t>
            </a:r>
            <a:r>
              <a:rPr lang="da-DK" dirty="0">
                <a:latin typeface="Consolas" pitchFamily="49" charset="0"/>
                <a:cs typeface="Consolas" pitchFamily="49" charset="0"/>
              </a:rPr>
              <a:t> str = `1) Lviv</a:t>
            </a:r>
          </a:p>
          <a:p>
            <a:r>
              <a:rPr lang="da-DK" dirty="0">
                <a:latin typeface="Consolas" pitchFamily="49" charset="0"/>
                <a:cs typeface="Consolas" pitchFamily="49" charset="0"/>
              </a:rPr>
              <a:t>2) Rivne</a:t>
            </a:r>
          </a:p>
          <a:p>
            <a:r>
              <a:rPr lang="da-DK" dirty="0">
                <a:latin typeface="Consolas" pitchFamily="49" charset="0"/>
                <a:cs typeface="Consolas" pitchFamily="49" charset="0"/>
              </a:rPr>
              <a:t>3) Ternopil`; </a:t>
            </a:r>
          </a:p>
          <a:p>
            <a:r>
              <a:rPr lang="en-US" dirty="0">
                <a:solidFill>
                  <a:srgbClr val="0070C0"/>
                </a:solidFill>
                <a:latin typeface="Consolas" pitchFamily="49" charset="0"/>
                <a:cs typeface="Consolas" pitchFamily="49" charset="0"/>
              </a:rPr>
              <a:t>console.log</a:t>
            </a:r>
            <a:r>
              <a:rPr lang="da-DK" dirty="0">
                <a:latin typeface="Consolas" pitchFamily="49" charset="0"/>
                <a:cs typeface="Consolas" pitchFamily="49" charset="0"/>
              </a:rPr>
              <a:t>( str.match(/^\d/gm) ); </a:t>
            </a:r>
            <a:r>
              <a:rPr lang="da-DK" dirty="0">
                <a:solidFill>
                  <a:schemeClr val="bg1">
                    <a:lumMod val="50000"/>
                  </a:schemeClr>
                </a:solidFill>
                <a:latin typeface="Consolas" pitchFamily="49" charset="0"/>
                <a:cs typeface="Consolas" pitchFamily="49" charset="0"/>
              </a:rPr>
              <a:t>// ["1", "2", "3"]</a:t>
            </a:r>
          </a:p>
          <a:p>
            <a:r>
              <a:rPr lang="da-DK" dirty="0">
                <a:latin typeface="Consolas" pitchFamily="49" charset="0"/>
                <a:cs typeface="Consolas" pitchFamily="49" charset="0"/>
              </a:rPr>
              <a:t> Without</a:t>
            </a:r>
            <a:r>
              <a:rPr lang="uk-UA" dirty="0">
                <a:latin typeface="Consolas" pitchFamily="49" charset="0"/>
                <a:cs typeface="Consolas" pitchFamily="49" charset="0"/>
              </a:rPr>
              <a:t> </a:t>
            </a:r>
            <a:r>
              <a:rPr lang="en-US" b="1" dirty="0">
                <a:solidFill>
                  <a:srgbClr val="7030A0"/>
                </a:solidFill>
                <a:latin typeface="Consolas" pitchFamily="49" charset="0"/>
                <a:cs typeface="Consolas" pitchFamily="49" charset="0"/>
              </a:rPr>
              <a:t>m</a:t>
            </a:r>
            <a:r>
              <a:rPr lang="en-US" dirty="0">
                <a:latin typeface="Consolas" pitchFamily="49" charset="0"/>
                <a:cs typeface="Consolas" pitchFamily="49" charset="0"/>
              </a:rPr>
              <a:t>:</a:t>
            </a:r>
            <a:endParaRPr lang="da-DK" dirty="0">
              <a:latin typeface="Consolas" pitchFamily="49" charset="0"/>
              <a:cs typeface="Consolas" pitchFamily="49" charset="0"/>
            </a:endParaRPr>
          </a:p>
          <a:p>
            <a:r>
              <a:rPr lang="da-DK" dirty="0">
                <a:solidFill>
                  <a:srgbClr val="0070C0"/>
                </a:solidFill>
                <a:latin typeface="Consolas" pitchFamily="49" charset="0"/>
                <a:cs typeface="Consolas" pitchFamily="49" charset="0"/>
              </a:rPr>
              <a:t>let</a:t>
            </a:r>
            <a:r>
              <a:rPr lang="da-DK" dirty="0">
                <a:latin typeface="Consolas" pitchFamily="49" charset="0"/>
                <a:cs typeface="Consolas" pitchFamily="49" charset="0"/>
              </a:rPr>
              <a:t> str = `1) Lviv</a:t>
            </a:r>
          </a:p>
          <a:p>
            <a:r>
              <a:rPr lang="da-DK" dirty="0">
                <a:latin typeface="Consolas" pitchFamily="49" charset="0"/>
                <a:cs typeface="Consolas" pitchFamily="49" charset="0"/>
              </a:rPr>
              <a:t>2) Rivne</a:t>
            </a:r>
          </a:p>
          <a:p>
            <a:r>
              <a:rPr lang="da-DK" dirty="0">
                <a:latin typeface="Consolas" pitchFamily="49" charset="0"/>
                <a:cs typeface="Consolas" pitchFamily="49" charset="0"/>
              </a:rPr>
              <a:t>3) Ternopil`; </a:t>
            </a:r>
          </a:p>
          <a:p>
            <a:r>
              <a:rPr lang="en-US" dirty="0">
                <a:solidFill>
                  <a:srgbClr val="0070C0"/>
                </a:solidFill>
                <a:latin typeface="Consolas" pitchFamily="49" charset="0"/>
                <a:cs typeface="Consolas" pitchFamily="49" charset="0"/>
              </a:rPr>
              <a:t>console.log</a:t>
            </a:r>
            <a:r>
              <a:rPr lang="da-DK" dirty="0">
                <a:latin typeface="Consolas" pitchFamily="49" charset="0"/>
                <a:cs typeface="Consolas" pitchFamily="49" charset="0"/>
              </a:rPr>
              <a:t>( str.match(/^\d/g) ); </a:t>
            </a:r>
            <a:r>
              <a:rPr lang="da-DK" dirty="0">
                <a:solidFill>
                  <a:schemeClr val="bg1">
                    <a:lumMod val="50000"/>
                  </a:schemeClr>
                </a:solidFill>
                <a:latin typeface="Consolas" pitchFamily="49" charset="0"/>
                <a:cs typeface="Consolas" pitchFamily="49" charset="0"/>
              </a:rPr>
              <a:t>// ["1"]</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cs typeface="Consolas" pitchFamily="49" charset="0"/>
              </a:rPr>
              <a:t>Multiline mode</a:t>
            </a:r>
          </a:p>
        </p:txBody>
      </p:sp>
    </p:spTree>
    <p:extLst>
      <p:ext uri="{BB962C8B-B14F-4D97-AF65-F5344CB8AC3E}">
        <p14:creationId xmlns:p14="http://schemas.microsoft.com/office/powerpoint/2010/main" val="9801180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31466" y="244676"/>
            <a:ext cx="11494709" cy="5518181"/>
          </a:xfrm>
        </p:spPr>
        <p:txBody>
          <a:bodyPr rtlCol="0">
            <a:normAutofit/>
          </a:bodyPr>
          <a:lstStyle/>
          <a:p>
            <a:endParaRPr lang="en-US" sz="9600" dirty="0">
              <a:latin typeface="Proxima Nova Black" panose="02000506030000020004" pitchFamily="2" charset="0"/>
            </a:endParaRPr>
          </a:p>
          <a:p>
            <a:pPr algn="ctr"/>
            <a:r>
              <a:rPr lang="en-US" sz="9600" dirty="0">
                <a:latin typeface="Proxima Nova Black" panose="02000506030000020004" pitchFamily="2" charset="0"/>
              </a:rPr>
              <a:t>Memory management</a:t>
            </a:r>
          </a:p>
        </p:txBody>
      </p:sp>
    </p:spTree>
    <p:extLst>
      <p:ext uri="{BB962C8B-B14F-4D97-AF65-F5344CB8AC3E}">
        <p14:creationId xmlns:p14="http://schemas.microsoft.com/office/powerpoint/2010/main" val="16368978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5A77A9F3-A362-42AE-B596-7CAE8E0003AC}"/>
              </a:ext>
            </a:extLst>
          </p:cNvPr>
          <p:cNvSpPr>
            <a:spLocks noGrp="1"/>
          </p:cNvSpPr>
          <p:nvPr>
            <p:ph type="title"/>
          </p:nvPr>
        </p:nvSpPr>
        <p:spPr/>
        <p:txBody>
          <a:bodyPr/>
          <a:lstStyle/>
          <a:p>
            <a:r>
              <a:rPr lang="en-US" altLang="en-US" sz="3600" dirty="0"/>
              <a:t>Agenda</a:t>
            </a:r>
            <a:br>
              <a:rPr lang="en-US" altLang="en-US" sz="3600" dirty="0"/>
            </a:br>
            <a:endParaRPr lang="uk-UA" altLang="en-US" dirty="0"/>
          </a:p>
        </p:txBody>
      </p:sp>
      <p:sp>
        <p:nvSpPr>
          <p:cNvPr id="17411" name="Content Placeholder 2">
            <a:extLst>
              <a:ext uri="{FF2B5EF4-FFF2-40B4-BE49-F238E27FC236}">
                <a16:creationId xmlns:a16="http://schemas.microsoft.com/office/drawing/2014/main" id="{FC15344B-6158-4D9A-91AA-BFE414E5515D}"/>
              </a:ext>
            </a:extLst>
          </p:cNvPr>
          <p:cNvSpPr>
            <a:spLocks noGrp="1"/>
          </p:cNvSpPr>
          <p:nvPr>
            <p:ph type="body" sz="quarter" idx="10"/>
          </p:nvPr>
        </p:nvSpPr>
        <p:spPr>
          <a:xfrm>
            <a:off x="714374" y="1895475"/>
            <a:ext cx="10820400" cy="3429000"/>
          </a:xfrm>
        </p:spPr>
        <p:txBody>
          <a:bodyPr/>
          <a:lstStyle/>
          <a:p>
            <a:pPr marL="342900" lvl="1" indent="-342900" defTabSz="360000">
              <a:spcBef>
                <a:spcPts val="600"/>
              </a:spcBef>
              <a:spcAft>
                <a:spcPts val="600"/>
              </a:spcAft>
              <a:buFont typeface="Wingdings" pitchFamily="2" charset="2"/>
              <a:buChar char="Ø"/>
            </a:pPr>
            <a:r>
              <a:rPr lang="en-US" sz="2400" dirty="0">
                <a:latin typeface="Proxima Nova Black" charset="0"/>
              </a:rPr>
              <a:t>Regular expression</a:t>
            </a:r>
          </a:p>
          <a:p>
            <a:pPr marL="800100" lvl="2" indent="-342900" defTabSz="360000">
              <a:spcBef>
                <a:spcPts val="600"/>
              </a:spcBef>
              <a:spcAft>
                <a:spcPts val="600"/>
              </a:spcAft>
              <a:buFont typeface="Wingdings" pitchFamily="2" charset="2"/>
              <a:buChar char="Ø"/>
            </a:pPr>
            <a:r>
              <a:rPr lang="en-US" sz="2400" b="1" dirty="0">
                <a:latin typeface="Proxima Nova Black" charset="0"/>
              </a:rPr>
              <a:t>Regular expressions </a:t>
            </a:r>
            <a:r>
              <a:rPr lang="en-US" sz="2400" dirty="0">
                <a:latin typeface="Proxima Nova Black" charset="0"/>
              </a:rPr>
              <a:t>flags</a:t>
            </a:r>
          </a:p>
          <a:p>
            <a:pPr marL="800100" lvl="2" indent="-342900" defTabSz="360000">
              <a:spcBef>
                <a:spcPts val="600"/>
              </a:spcBef>
              <a:spcAft>
                <a:spcPts val="600"/>
              </a:spcAft>
              <a:buFont typeface="Wingdings" pitchFamily="2" charset="2"/>
              <a:buChar char="Ø"/>
            </a:pPr>
            <a:r>
              <a:rPr lang="en-US" sz="2400" b="1" dirty="0">
                <a:latin typeface="Proxima Nova Black" charset="0"/>
              </a:rPr>
              <a:t>Regular expressions </a:t>
            </a:r>
            <a:r>
              <a:rPr lang="en-US" sz="2400" dirty="0">
                <a:latin typeface="Proxima Nova Black" charset="0"/>
              </a:rPr>
              <a:t>methods</a:t>
            </a:r>
          </a:p>
          <a:p>
            <a:pPr marL="800100" lvl="2" indent="-342900" defTabSz="360000">
              <a:spcBef>
                <a:spcPts val="600"/>
              </a:spcBef>
              <a:spcAft>
                <a:spcPts val="600"/>
              </a:spcAft>
              <a:buFont typeface="Wingdings" pitchFamily="2" charset="2"/>
              <a:buChar char="Ø"/>
            </a:pPr>
            <a:r>
              <a:rPr lang="en-US" sz="2400" dirty="0" err="1">
                <a:latin typeface="Proxima Nova Black" charset="0"/>
              </a:rPr>
              <a:t>RegExp</a:t>
            </a:r>
            <a:r>
              <a:rPr lang="en-US" sz="2400" dirty="0">
                <a:latin typeface="Proxima Nova Black" charset="0"/>
              </a:rPr>
              <a:t> in String methods</a:t>
            </a:r>
          </a:p>
          <a:p>
            <a:pPr marL="800100" lvl="2" indent="-342900" defTabSz="360000">
              <a:spcBef>
                <a:spcPts val="600"/>
              </a:spcBef>
              <a:spcAft>
                <a:spcPts val="600"/>
              </a:spcAft>
              <a:buFont typeface="Wingdings" pitchFamily="2" charset="2"/>
              <a:buChar char="Ø"/>
            </a:pPr>
            <a:r>
              <a:rPr lang="en-US" sz="2400" b="1" dirty="0" err="1">
                <a:latin typeface="Proxima Nova Black" charset="0"/>
              </a:rPr>
              <a:t>Metacharacters</a:t>
            </a:r>
            <a:endParaRPr lang="en-US" sz="2400" b="1" dirty="0">
              <a:latin typeface="Proxima Nova Black" charset="0"/>
            </a:endParaRPr>
          </a:p>
          <a:p>
            <a:pPr marL="800100" lvl="2" indent="-342900" defTabSz="360000">
              <a:spcBef>
                <a:spcPts val="600"/>
              </a:spcBef>
              <a:spcAft>
                <a:spcPts val="600"/>
              </a:spcAft>
              <a:buFont typeface="Wingdings" pitchFamily="2" charset="2"/>
              <a:buChar char="Ø"/>
            </a:pPr>
            <a:r>
              <a:rPr lang="en-US" sz="2400" b="1" dirty="0">
                <a:latin typeface="Proxima Nova Black" charset="0"/>
              </a:rPr>
              <a:t>Quantifiers</a:t>
            </a:r>
            <a:endParaRPr lang="ru-RU" sz="2400" dirty="0">
              <a:latin typeface="Arial" panose="020B0604020202020204" pitchFamily="34" charset="0"/>
              <a:cs typeface="Arial" panose="020B0604020202020204" pitchFamily="34" charset="0"/>
            </a:endParaRPr>
          </a:p>
          <a:p>
            <a:pPr marL="342900" lvl="1" indent="-342900" defTabSz="360000">
              <a:spcBef>
                <a:spcPts val="600"/>
              </a:spcBef>
              <a:spcAft>
                <a:spcPts val="600"/>
              </a:spcAft>
              <a:buFont typeface="Wingdings" pitchFamily="2" charset="2"/>
              <a:buChar char="Ø"/>
            </a:pPr>
            <a:r>
              <a:rPr lang="en-US" sz="2400" dirty="0">
                <a:latin typeface="Proxima Nova Black" charset="0"/>
              </a:rPr>
              <a:t>Memory management</a:t>
            </a:r>
          </a:p>
        </p:txBody>
      </p:sp>
    </p:spTree>
    <p:extLst>
      <p:ext uri="{BB962C8B-B14F-4D97-AF65-F5344CB8AC3E}">
        <p14:creationId xmlns:p14="http://schemas.microsoft.com/office/powerpoint/2010/main" val="3837159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35935" y="1063363"/>
            <a:ext cx="11249246" cy="5730849"/>
          </a:xfrm>
        </p:spPr>
        <p:txBody>
          <a:bodyPr rtlCol="0">
            <a:noAutofit/>
          </a:bodyPr>
          <a:lstStyle/>
          <a:p>
            <a:pPr>
              <a:spcAft>
                <a:spcPts val="1200"/>
              </a:spcAft>
            </a:pPr>
            <a:r>
              <a:rPr lang="en-US" sz="2400" dirty="0"/>
              <a:t>Languages, like C, have low-level memory management primitives such as </a:t>
            </a:r>
            <a:r>
              <a:rPr lang="en-US" sz="2400" i="1" dirty="0" err="1"/>
              <a:t>malloc</a:t>
            </a:r>
            <a:r>
              <a:rPr lang="en-US" sz="2400" i="1" dirty="0"/>
              <a:t>() </a:t>
            </a:r>
            <a:r>
              <a:rPr lang="en-US" sz="2400" dirty="0"/>
              <a:t>and </a:t>
            </a:r>
            <a:r>
              <a:rPr lang="en-US" sz="2400" i="1" dirty="0"/>
              <a:t>free()</a:t>
            </a:r>
            <a:r>
              <a:rPr lang="en-US" sz="2400" dirty="0"/>
              <a:t>. These primitives are used by the developer to explicitly allocate and free memory from and to the operating system.</a:t>
            </a:r>
          </a:p>
          <a:p>
            <a:pPr>
              <a:spcAft>
                <a:spcPts val="1200"/>
              </a:spcAft>
            </a:pPr>
            <a:r>
              <a:rPr lang="en-US" sz="2400" dirty="0"/>
              <a:t>At the same time, JavaScript allocates memory when things (objects, functions, etc.) are created and "</a:t>
            </a:r>
            <a:r>
              <a:rPr lang="en-US" sz="2400" b="1" dirty="0">
                <a:solidFill>
                  <a:srgbClr val="7030A0"/>
                </a:solidFill>
              </a:rPr>
              <a:t>automatically</a:t>
            </a:r>
            <a:r>
              <a:rPr lang="en-US" sz="2400" dirty="0"/>
              <a:t>" frees it up when they are not used anymore, a process called </a:t>
            </a:r>
            <a:r>
              <a:rPr lang="en-US" sz="2400" b="1" dirty="0">
                <a:solidFill>
                  <a:srgbClr val="7030A0"/>
                </a:solidFill>
              </a:rPr>
              <a:t>garbage collection</a:t>
            </a:r>
            <a:r>
              <a:rPr lang="en-US" sz="2400" dirty="0"/>
              <a:t>. </a:t>
            </a:r>
          </a:p>
          <a:p>
            <a:r>
              <a:rPr lang="en-US" sz="2400" dirty="0"/>
              <a:t>This seemingly "</a:t>
            </a:r>
            <a:r>
              <a:rPr lang="en-US" sz="2400" dirty="0" err="1"/>
              <a:t>automatical</a:t>
            </a:r>
            <a:r>
              <a:rPr lang="en-US" sz="2400" dirty="0"/>
              <a:t>" nature of freeing up resources is a source of confusion and gives JavaScript (and other high-level-language) developers the false impression they can choose not to care about memory management.</a:t>
            </a:r>
            <a:r>
              <a:rPr lang="en-US" sz="2400" b="1" dirty="0"/>
              <a:t> </a:t>
            </a:r>
            <a:r>
              <a:rPr lang="en-US" sz="2400" b="1" dirty="0">
                <a:solidFill>
                  <a:srgbClr val="7030A0"/>
                </a:solidFill>
              </a:rPr>
              <a:t>This is a mistake</a:t>
            </a:r>
            <a:r>
              <a:rPr lang="en-US" sz="2400" b="1" dirty="0"/>
              <a:t>.</a:t>
            </a:r>
            <a:endParaRPr lang="en-US" sz="2400" dirty="0"/>
          </a:p>
          <a:p>
            <a:endParaRPr lang="en-US" dirty="0"/>
          </a:p>
          <a:p>
            <a:endParaRPr lang="en-US" dirty="0"/>
          </a:p>
          <a:p>
            <a:endParaRPr lang="en-US"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Main concepts</a:t>
            </a:r>
          </a:p>
        </p:txBody>
      </p:sp>
    </p:spTree>
    <p:extLst>
      <p:ext uri="{BB962C8B-B14F-4D97-AF65-F5344CB8AC3E}">
        <p14:creationId xmlns:p14="http://schemas.microsoft.com/office/powerpoint/2010/main" val="6503788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97713" y="893235"/>
            <a:ext cx="11632018" cy="5730849"/>
          </a:xfrm>
        </p:spPr>
        <p:txBody>
          <a:bodyPr rtlCol="0">
            <a:noAutofit/>
          </a:bodyPr>
          <a:lstStyle/>
          <a:p>
            <a:pPr marL="0" lvl="1" algn="just" defTabSz="360000">
              <a:spcAft>
                <a:spcPts val="600"/>
              </a:spcAft>
            </a:pPr>
            <a:r>
              <a:rPr lang="en-US" sz="2400" dirty="0"/>
              <a:t>No matter what programming language you’re using, memory life cycle is pretty much always the same:</a:t>
            </a:r>
          </a:p>
          <a:p>
            <a:pPr marL="0" lvl="1" algn="just" defTabSz="360000">
              <a:spcAft>
                <a:spcPts val="600"/>
              </a:spcAft>
            </a:pPr>
            <a:endParaRPr lang="en-US" sz="2400" dirty="0"/>
          </a:p>
          <a:p>
            <a:pPr marL="0" lvl="1" algn="just" defTabSz="360000">
              <a:spcAft>
                <a:spcPts val="600"/>
              </a:spcAft>
            </a:pPr>
            <a:endParaRPr lang="en-US" sz="2400" dirty="0"/>
          </a:p>
          <a:p>
            <a:pPr marL="0" lvl="1" algn="just" defTabSz="360000">
              <a:spcAft>
                <a:spcPts val="600"/>
              </a:spcAft>
            </a:pPr>
            <a:endParaRPr lang="en-US" sz="2400" dirty="0"/>
          </a:p>
          <a:p>
            <a:pPr marL="457200" indent="-457200">
              <a:buClrTx/>
              <a:buFont typeface="+mj-lt"/>
              <a:buAutoNum type="arabicPeriod"/>
            </a:pPr>
            <a:r>
              <a:rPr lang="en-US" sz="2400" b="1" dirty="0">
                <a:solidFill>
                  <a:srgbClr val="7030A0"/>
                </a:solidFill>
              </a:rPr>
              <a:t>Allocate memory </a:t>
            </a:r>
            <a:r>
              <a:rPr lang="en-US" sz="2400" dirty="0"/>
              <a:t>— memory is allocated by the operating system which allows your program to use it. In low-level languages (e.g. C) this is an explicit operation that you as a developer should handle. In high-level languages, however, this is taken care of for you.</a:t>
            </a:r>
          </a:p>
          <a:p>
            <a:pPr marL="457200" indent="-457200">
              <a:buClrTx/>
              <a:buFont typeface="+mj-lt"/>
              <a:buAutoNum type="arabicPeriod"/>
            </a:pPr>
            <a:r>
              <a:rPr lang="en-US" sz="2400" b="1" dirty="0">
                <a:solidFill>
                  <a:srgbClr val="7030A0"/>
                </a:solidFill>
              </a:rPr>
              <a:t>Use memory </a:t>
            </a:r>
            <a:r>
              <a:rPr lang="en-US" sz="2400" b="1" dirty="0"/>
              <a:t>— </a:t>
            </a:r>
            <a:r>
              <a:rPr lang="en-US" sz="2400" dirty="0"/>
              <a:t>this is the time when your program actually makes use of the previously allocated memory. </a:t>
            </a:r>
            <a:r>
              <a:rPr lang="en-US" sz="2400" b="1" dirty="0">
                <a:solidFill>
                  <a:srgbClr val="7030A0"/>
                </a:solidFill>
              </a:rPr>
              <a:t>Read</a:t>
            </a:r>
            <a:r>
              <a:rPr lang="en-US" sz="2400" dirty="0">
                <a:solidFill>
                  <a:srgbClr val="7030A0"/>
                </a:solidFill>
              </a:rPr>
              <a:t> </a:t>
            </a:r>
            <a:r>
              <a:rPr lang="en-US" sz="2400" dirty="0"/>
              <a:t>and </a:t>
            </a:r>
            <a:r>
              <a:rPr lang="en-US" sz="2400" b="1" dirty="0">
                <a:solidFill>
                  <a:srgbClr val="7030A0"/>
                </a:solidFill>
              </a:rPr>
              <a:t>write</a:t>
            </a:r>
            <a:r>
              <a:rPr lang="en-US" sz="2400" dirty="0">
                <a:solidFill>
                  <a:srgbClr val="7030A0"/>
                </a:solidFill>
              </a:rPr>
              <a:t> </a:t>
            </a:r>
            <a:r>
              <a:rPr lang="en-US" sz="2400" dirty="0"/>
              <a:t>operations are taking place as you’re using the allocated variables in your code.</a:t>
            </a:r>
          </a:p>
          <a:p>
            <a:pPr marL="457200" indent="-457200">
              <a:buClrTx/>
              <a:buFont typeface="+mj-lt"/>
              <a:buAutoNum type="arabicPeriod"/>
            </a:pPr>
            <a:r>
              <a:rPr lang="en-US" sz="2400" b="1" dirty="0">
                <a:solidFill>
                  <a:srgbClr val="7030A0"/>
                </a:solidFill>
              </a:rPr>
              <a:t>Release memory</a:t>
            </a:r>
            <a:r>
              <a:rPr lang="en-US" sz="2400" dirty="0">
                <a:solidFill>
                  <a:srgbClr val="7030A0"/>
                </a:solidFill>
              </a:rPr>
              <a:t> </a:t>
            </a:r>
            <a:r>
              <a:rPr lang="en-US" sz="2400" dirty="0"/>
              <a:t>— now is the time to release the entire memory that you don’t need so that it can become free and available again. As with the </a:t>
            </a:r>
            <a:r>
              <a:rPr lang="en-US" sz="2400" b="1" dirty="0">
                <a:solidFill>
                  <a:srgbClr val="7030A0"/>
                </a:solidFill>
              </a:rPr>
              <a:t>Allocate memory </a:t>
            </a:r>
            <a:r>
              <a:rPr lang="en-US" sz="2400" dirty="0"/>
              <a:t>operation, this one is explicit in low-level languages.</a:t>
            </a:r>
          </a:p>
          <a:p>
            <a:pPr marL="0" lvl="1" algn="just" defTabSz="360000"/>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Memory life cycle</a:t>
            </a:r>
            <a:br>
              <a:rPr lang="en-US" sz="3600" b="1" dirty="0">
                <a:latin typeface="Proxima Nova Black" charset="0"/>
              </a:rPr>
            </a:br>
            <a:endParaRPr lang="en-US" sz="3600" b="1" dirty="0">
              <a:latin typeface="Proxima Nova Black" charset="0"/>
            </a:endParaRPr>
          </a:p>
        </p:txBody>
      </p:sp>
      <p:sp>
        <p:nvSpPr>
          <p:cNvPr id="9" name="Скругленный прямоугольник 8"/>
          <p:cNvSpPr/>
          <p:nvPr/>
        </p:nvSpPr>
        <p:spPr>
          <a:xfrm>
            <a:off x="2052072" y="1828799"/>
            <a:ext cx="1679945" cy="1127051"/>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400" b="1" dirty="0">
                <a:solidFill>
                  <a:schemeClr val="bg2"/>
                </a:solidFill>
              </a:rPr>
              <a:t>Allocate memory</a:t>
            </a:r>
            <a:endParaRPr lang="ru-RU" sz="2400" dirty="0">
              <a:solidFill>
                <a:schemeClr val="bg2"/>
              </a:solidFill>
            </a:endParaRPr>
          </a:p>
        </p:txBody>
      </p:sp>
      <p:sp>
        <p:nvSpPr>
          <p:cNvPr id="10" name="Скругленный прямоугольник 9"/>
          <p:cNvSpPr/>
          <p:nvPr/>
        </p:nvSpPr>
        <p:spPr>
          <a:xfrm>
            <a:off x="5128426" y="1828799"/>
            <a:ext cx="1679945" cy="1127051"/>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400" b="1" dirty="0">
                <a:solidFill>
                  <a:schemeClr val="bg2"/>
                </a:solidFill>
              </a:rPr>
              <a:t>Use memory</a:t>
            </a:r>
            <a:endParaRPr lang="ru-RU" sz="2400" dirty="0">
              <a:solidFill>
                <a:schemeClr val="bg2"/>
              </a:solidFill>
            </a:endParaRPr>
          </a:p>
        </p:txBody>
      </p:sp>
      <p:sp>
        <p:nvSpPr>
          <p:cNvPr id="11" name="Скругленный прямоугольник 10"/>
          <p:cNvSpPr/>
          <p:nvPr/>
        </p:nvSpPr>
        <p:spPr>
          <a:xfrm>
            <a:off x="8201235" y="1828799"/>
            <a:ext cx="1679945" cy="1127051"/>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400" b="1" dirty="0">
                <a:solidFill>
                  <a:schemeClr val="bg2"/>
                </a:solidFill>
              </a:rPr>
              <a:t>Release memory</a:t>
            </a:r>
            <a:endParaRPr lang="ru-RU" sz="2400" dirty="0">
              <a:solidFill>
                <a:schemeClr val="bg2"/>
              </a:solidFill>
            </a:endParaRPr>
          </a:p>
        </p:txBody>
      </p:sp>
      <p:sp>
        <p:nvSpPr>
          <p:cNvPr id="3" name="Стрелка вправо 2"/>
          <p:cNvSpPr/>
          <p:nvPr/>
        </p:nvSpPr>
        <p:spPr>
          <a:xfrm>
            <a:off x="3955300" y="2264735"/>
            <a:ext cx="935665" cy="329609"/>
          </a:xfrm>
          <a:prstGeom prst="righ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ru-RU"/>
          </a:p>
        </p:txBody>
      </p:sp>
      <p:sp>
        <p:nvSpPr>
          <p:cNvPr id="13" name="Стрелка вправо 12"/>
          <p:cNvSpPr/>
          <p:nvPr/>
        </p:nvSpPr>
        <p:spPr>
          <a:xfrm>
            <a:off x="7052918" y="2264735"/>
            <a:ext cx="935665" cy="329609"/>
          </a:xfrm>
          <a:prstGeom prst="righ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ru-RU"/>
          </a:p>
        </p:txBody>
      </p:sp>
    </p:spTree>
    <p:extLst>
      <p:ext uri="{BB962C8B-B14F-4D97-AF65-F5344CB8AC3E}">
        <p14:creationId xmlns:p14="http://schemas.microsoft.com/office/powerpoint/2010/main" val="2282731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97713" y="648676"/>
            <a:ext cx="11632018" cy="5730849"/>
          </a:xfrm>
        </p:spPr>
        <p:txBody>
          <a:bodyPr rtlCol="0">
            <a:noAutofit/>
          </a:bodyPr>
          <a:lstStyle/>
          <a:p>
            <a:r>
              <a:rPr lang="en-US" dirty="0"/>
              <a:t>In order not to bother the developer with memory allocations, JavaScript automatically allocates memory when the initial values are declared.</a:t>
            </a:r>
          </a:p>
          <a:p>
            <a:pPr marL="0" lvl="1" defTabSz="360000"/>
            <a:r>
              <a:rPr lang="en-US" sz="1800" dirty="0" err="1">
                <a:solidFill>
                  <a:srgbClr val="0000FF"/>
                </a:solidFill>
                <a:latin typeface="Consolas" pitchFamily="49" charset="0"/>
                <a:cs typeface="Consolas" pitchFamily="49" charset="0"/>
              </a:rPr>
              <a:t>var</a:t>
            </a:r>
            <a:r>
              <a:rPr lang="en-US" sz="1800" dirty="0">
                <a:solidFill>
                  <a:srgbClr val="0000FF"/>
                </a:solidFill>
                <a:latin typeface="Consolas" pitchFamily="49" charset="0"/>
                <a:cs typeface="Consolas" pitchFamily="49" charset="0"/>
              </a:rPr>
              <a:t> n = 123; </a:t>
            </a:r>
            <a:r>
              <a:rPr lang="en-US" sz="1800" dirty="0">
                <a:solidFill>
                  <a:schemeClr val="bg1">
                    <a:lumMod val="50000"/>
                  </a:schemeClr>
                </a:solidFill>
                <a:latin typeface="Consolas" pitchFamily="49" charset="0"/>
                <a:cs typeface="Consolas" pitchFamily="49" charset="0"/>
              </a:rPr>
              <a:t>// allocates memory for a number</a:t>
            </a:r>
          </a:p>
          <a:p>
            <a:pPr marL="0" lvl="1" defTabSz="360000"/>
            <a:r>
              <a:rPr lang="en-US" sz="1800" dirty="0" err="1">
                <a:solidFill>
                  <a:srgbClr val="0000FF"/>
                </a:solidFill>
                <a:latin typeface="Consolas" pitchFamily="49" charset="0"/>
                <a:cs typeface="Consolas" pitchFamily="49" charset="0"/>
              </a:rPr>
              <a:t>var</a:t>
            </a:r>
            <a:r>
              <a:rPr lang="en-US" sz="1800" dirty="0">
                <a:solidFill>
                  <a:srgbClr val="0000FF"/>
                </a:solidFill>
                <a:latin typeface="Consolas" pitchFamily="49" charset="0"/>
                <a:cs typeface="Consolas" pitchFamily="49" charset="0"/>
              </a:rPr>
              <a:t> s = '</a:t>
            </a:r>
            <a:r>
              <a:rPr lang="en-US" sz="1800" dirty="0" err="1">
                <a:solidFill>
                  <a:srgbClr val="0000FF"/>
                </a:solidFill>
                <a:latin typeface="Consolas" pitchFamily="49" charset="0"/>
                <a:cs typeface="Consolas" pitchFamily="49" charset="0"/>
              </a:rPr>
              <a:t>azerty</a:t>
            </a:r>
            <a:r>
              <a:rPr lang="en-US" sz="1800" dirty="0">
                <a:solidFill>
                  <a:srgbClr val="0000FF"/>
                </a:solidFill>
                <a:latin typeface="Consolas" pitchFamily="49" charset="0"/>
                <a:cs typeface="Consolas" pitchFamily="49" charset="0"/>
              </a:rPr>
              <a:t>'; </a:t>
            </a:r>
            <a:r>
              <a:rPr lang="en-US" sz="1800" dirty="0">
                <a:solidFill>
                  <a:schemeClr val="bg1">
                    <a:lumMod val="50000"/>
                  </a:schemeClr>
                </a:solidFill>
                <a:latin typeface="Consolas" pitchFamily="49" charset="0"/>
                <a:cs typeface="Consolas" pitchFamily="49" charset="0"/>
              </a:rPr>
              <a:t>// allocates memory for a string </a:t>
            </a:r>
          </a:p>
          <a:p>
            <a:pPr marL="0" lvl="1" defTabSz="360000"/>
            <a:endParaRPr lang="en-US" sz="1800" dirty="0">
              <a:solidFill>
                <a:srgbClr val="0000FF"/>
              </a:solidFill>
              <a:latin typeface="Consolas" pitchFamily="49" charset="0"/>
              <a:cs typeface="Consolas" pitchFamily="49" charset="0"/>
            </a:endParaRPr>
          </a:p>
          <a:p>
            <a:pPr marL="0" lvl="1" defTabSz="360000"/>
            <a:r>
              <a:rPr lang="en-US" sz="1800" dirty="0" err="1">
                <a:solidFill>
                  <a:srgbClr val="0000FF"/>
                </a:solidFill>
                <a:latin typeface="Consolas" pitchFamily="49" charset="0"/>
                <a:cs typeface="Consolas" pitchFamily="49" charset="0"/>
              </a:rPr>
              <a:t>var</a:t>
            </a:r>
            <a:r>
              <a:rPr lang="en-US" sz="1800" dirty="0">
                <a:solidFill>
                  <a:srgbClr val="0000FF"/>
                </a:solidFill>
                <a:latin typeface="Consolas" pitchFamily="49" charset="0"/>
                <a:cs typeface="Consolas" pitchFamily="49" charset="0"/>
              </a:rPr>
              <a:t> o = {</a:t>
            </a:r>
          </a:p>
          <a:p>
            <a:pPr marL="0" lvl="1" defTabSz="360000"/>
            <a:r>
              <a:rPr lang="en-US" sz="1800" dirty="0">
                <a:solidFill>
                  <a:srgbClr val="0000FF"/>
                </a:solidFill>
                <a:latin typeface="Consolas" pitchFamily="49" charset="0"/>
                <a:cs typeface="Consolas" pitchFamily="49" charset="0"/>
              </a:rPr>
              <a:t>  a: 1,</a:t>
            </a:r>
          </a:p>
          <a:p>
            <a:pPr marL="0" lvl="1" defTabSz="360000"/>
            <a:r>
              <a:rPr lang="en-US" sz="1800" dirty="0">
                <a:solidFill>
                  <a:srgbClr val="0000FF"/>
                </a:solidFill>
                <a:latin typeface="Consolas" pitchFamily="49" charset="0"/>
                <a:cs typeface="Consolas" pitchFamily="49" charset="0"/>
              </a:rPr>
              <a:t>  b: null</a:t>
            </a:r>
          </a:p>
          <a:p>
            <a:pPr marL="0" lvl="1" defTabSz="360000"/>
            <a:r>
              <a:rPr lang="en-US" sz="1800" dirty="0">
                <a:solidFill>
                  <a:srgbClr val="0000FF"/>
                </a:solidFill>
                <a:latin typeface="Consolas" pitchFamily="49" charset="0"/>
                <a:cs typeface="Consolas" pitchFamily="49" charset="0"/>
              </a:rPr>
              <a:t>}; </a:t>
            </a:r>
            <a:r>
              <a:rPr lang="en-US" sz="1800" dirty="0">
                <a:solidFill>
                  <a:schemeClr val="bg1">
                    <a:lumMod val="50000"/>
                  </a:schemeClr>
                </a:solidFill>
                <a:latin typeface="Consolas" pitchFamily="49" charset="0"/>
                <a:cs typeface="Consolas" pitchFamily="49" charset="0"/>
              </a:rPr>
              <a:t>// allocates memory for an object and contained values</a:t>
            </a:r>
          </a:p>
          <a:p>
            <a:pPr marL="0" lvl="1" defTabSz="360000"/>
            <a:endParaRPr lang="en-US" sz="1800" dirty="0">
              <a:solidFill>
                <a:srgbClr val="0000FF"/>
              </a:solidFill>
              <a:latin typeface="Consolas" pitchFamily="49" charset="0"/>
              <a:cs typeface="Consolas" pitchFamily="49" charset="0"/>
            </a:endParaRPr>
          </a:p>
          <a:p>
            <a:pPr marL="0" lvl="1" defTabSz="360000"/>
            <a:r>
              <a:rPr lang="en-US" sz="1800" dirty="0">
                <a:solidFill>
                  <a:schemeClr val="bg1">
                    <a:lumMod val="50000"/>
                  </a:schemeClr>
                </a:solidFill>
                <a:latin typeface="Consolas" pitchFamily="49" charset="0"/>
                <a:cs typeface="Consolas" pitchFamily="49" charset="0"/>
              </a:rPr>
              <a:t>// (like object) allocates memory for the array and contained values</a:t>
            </a:r>
          </a:p>
          <a:p>
            <a:pPr marL="0" lvl="1" defTabSz="360000"/>
            <a:r>
              <a:rPr lang="en-US" sz="1800" dirty="0" err="1">
                <a:solidFill>
                  <a:srgbClr val="0000FF"/>
                </a:solidFill>
                <a:latin typeface="Consolas" pitchFamily="49" charset="0"/>
                <a:cs typeface="Consolas" pitchFamily="49" charset="0"/>
              </a:rPr>
              <a:t>var</a:t>
            </a:r>
            <a:r>
              <a:rPr lang="en-US" sz="1800" dirty="0">
                <a:solidFill>
                  <a:srgbClr val="0000FF"/>
                </a:solidFill>
                <a:latin typeface="Consolas" pitchFamily="49" charset="0"/>
                <a:cs typeface="Consolas" pitchFamily="49" charset="0"/>
              </a:rPr>
              <a:t> a = [1, null, '</a:t>
            </a:r>
            <a:r>
              <a:rPr lang="en-US" sz="1800" dirty="0" err="1">
                <a:solidFill>
                  <a:srgbClr val="0000FF"/>
                </a:solidFill>
                <a:latin typeface="Consolas" pitchFamily="49" charset="0"/>
                <a:cs typeface="Consolas" pitchFamily="49" charset="0"/>
              </a:rPr>
              <a:t>abra</a:t>
            </a:r>
            <a:r>
              <a:rPr lang="en-US" sz="1800" dirty="0">
                <a:solidFill>
                  <a:srgbClr val="0000FF"/>
                </a:solidFill>
                <a:latin typeface="Consolas" pitchFamily="49" charset="0"/>
                <a:cs typeface="Consolas" pitchFamily="49" charset="0"/>
              </a:rPr>
              <a:t>']; </a:t>
            </a:r>
          </a:p>
          <a:p>
            <a:pPr marL="0" lvl="1" defTabSz="360000"/>
            <a:endParaRPr lang="en-US" sz="1800" dirty="0">
              <a:solidFill>
                <a:srgbClr val="0000FF"/>
              </a:solidFill>
              <a:latin typeface="Consolas" pitchFamily="49" charset="0"/>
              <a:cs typeface="Consolas" pitchFamily="49" charset="0"/>
            </a:endParaRPr>
          </a:p>
          <a:p>
            <a:pPr marL="0" lvl="1" defTabSz="360000"/>
            <a:r>
              <a:rPr lang="en-US" sz="1800" dirty="0">
                <a:solidFill>
                  <a:srgbClr val="0000FF"/>
                </a:solidFill>
                <a:latin typeface="Consolas" pitchFamily="49" charset="0"/>
                <a:cs typeface="Consolas" pitchFamily="49" charset="0"/>
              </a:rPr>
              <a:t>function f(a) {</a:t>
            </a:r>
          </a:p>
          <a:p>
            <a:pPr marL="0" lvl="1" defTabSz="360000"/>
            <a:r>
              <a:rPr lang="en-US" sz="1800" dirty="0">
                <a:solidFill>
                  <a:srgbClr val="0000FF"/>
                </a:solidFill>
                <a:latin typeface="Consolas" pitchFamily="49" charset="0"/>
                <a:cs typeface="Consolas" pitchFamily="49" charset="0"/>
              </a:rPr>
              <a:t>  return a + 2;</a:t>
            </a:r>
          </a:p>
          <a:p>
            <a:pPr marL="0" lvl="1" defTabSz="360000"/>
            <a:r>
              <a:rPr lang="en-US" sz="1800" dirty="0">
                <a:solidFill>
                  <a:srgbClr val="0000FF"/>
                </a:solidFill>
                <a:latin typeface="Consolas" pitchFamily="49" charset="0"/>
                <a:cs typeface="Consolas" pitchFamily="49" charset="0"/>
              </a:rPr>
              <a:t>} </a:t>
            </a:r>
            <a:r>
              <a:rPr lang="en-US" sz="1800" dirty="0">
                <a:solidFill>
                  <a:schemeClr val="bg1">
                    <a:lumMod val="50000"/>
                  </a:schemeClr>
                </a:solidFill>
                <a:latin typeface="Consolas" pitchFamily="49" charset="0"/>
                <a:cs typeface="Consolas" pitchFamily="49" charset="0"/>
              </a:rPr>
              <a:t>// allocates a function (which is a callable object)</a:t>
            </a:r>
          </a:p>
          <a:p>
            <a:pPr marL="0" lvl="1" defTabSz="360000"/>
            <a:endParaRPr lang="en-US" sz="1800" dirty="0">
              <a:solidFill>
                <a:srgbClr val="0000FF"/>
              </a:solidFill>
              <a:latin typeface="Consolas" pitchFamily="49" charset="0"/>
              <a:cs typeface="Consolas" pitchFamily="49" charset="0"/>
            </a:endParaRPr>
          </a:p>
          <a:p>
            <a:pPr marL="0" lvl="1" defTabSz="360000"/>
            <a:r>
              <a:rPr lang="en-US" sz="1800" dirty="0">
                <a:solidFill>
                  <a:schemeClr val="bg1">
                    <a:lumMod val="50000"/>
                  </a:schemeClr>
                </a:solidFill>
                <a:latin typeface="Consolas" pitchFamily="49" charset="0"/>
                <a:cs typeface="Consolas" pitchFamily="49" charset="0"/>
              </a:rPr>
              <a:t>// function expressions also allocate an object</a:t>
            </a:r>
          </a:p>
          <a:p>
            <a:pPr marL="0" lvl="1" defTabSz="360000"/>
            <a:r>
              <a:rPr lang="en-US" sz="1800" dirty="0" err="1">
                <a:solidFill>
                  <a:srgbClr val="0000FF"/>
                </a:solidFill>
                <a:latin typeface="Consolas" pitchFamily="49" charset="0"/>
                <a:cs typeface="Consolas" pitchFamily="49" charset="0"/>
              </a:rPr>
              <a:t>someElement.addEventListener</a:t>
            </a:r>
            <a:r>
              <a:rPr lang="en-US" sz="1800" dirty="0">
                <a:solidFill>
                  <a:srgbClr val="0000FF"/>
                </a:solidFill>
                <a:latin typeface="Consolas" pitchFamily="49" charset="0"/>
                <a:cs typeface="Consolas" pitchFamily="49" charset="0"/>
              </a:rPr>
              <a:t>('click', function() {</a:t>
            </a:r>
          </a:p>
          <a:p>
            <a:pPr marL="0" lvl="1" defTabSz="360000"/>
            <a:r>
              <a:rPr lang="en-US" sz="1800" dirty="0" err="1">
                <a:solidFill>
                  <a:srgbClr val="0000FF"/>
                </a:solidFill>
                <a:latin typeface="Consolas" pitchFamily="49" charset="0"/>
                <a:cs typeface="Consolas" pitchFamily="49" charset="0"/>
              </a:rPr>
              <a:t>someElement.style.backgroundColor</a:t>
            </a:r>
            <a:r>
              <a:rPr lang="en-US" sz="1800" dirty="0">
                <a:solidFill>
                  <a:srgbClr val="0000FF"/>
                </a:solidFill>
                <a:latin typeface="Consolas" pitchFamily="49" charset="0"/>
                <a:cs typeface="Consolas" pitchFamily="49" charset="0"/>
              </a:rPr>
              <a:t> = 'blue'; }, false);</a:t>
            </a:r>
            <a:endParaRPr lang="ru-RU" sz="1800" dirty="0">
              <a:solidFill>
                <a:srgbClr val="0000FF"/>
              </a:solidFill>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7744"/>
            <a:ext cx="11565619" cy="525970"/>
          </a:xfrm>
        </p:spPr>
        <p:txBody>
          <a:bodyPr/>
          <a:lstStyle/>
          <a:p>
            <a:r>
              <a:rPr lang="en-US" sz="3600" dirty="0">
                <a:latin typeface="Proxima Nova Black" charset="0"/>
              </a:rPr>
              <a:t>1) Memory allocation</a:t>
            </a:r>
            <a:endParaRPr lang="en-US" sz="3600" b="1" dirty="0">
              <a:latin typeface="Proxima Nova Black" charset="0"/>
            </a:endParaRPr>
          </a:p>
        </p:txBody>
      </p:sp>
    </p:spTree>
    <p:extLst>
      <p:ext uri="{BB962C8B-B14F-4D97-AF65-F5344CB8AC3E}">
        <p14:creationId xmlns:p14="http://schemas.microsoft.com/office/powerpoint/2010/main" val="26817145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97713" y="829437"/>
            <a:ext cx="11632018" cy="5730849"/>
          </a:xfrm>
        </p:spPr>
        <p:txBody>
          <a:bodyPr rtlCol="0">
            <a:noAutofit/>
          </a:bodyPr>
          <a:lstStyle/>
          <a:p>
            <a:r>
              <a:rPr lang="en-US" b="1" dirty="0"/>
              <a:t>Memory allocation through function calls</a:t>
            </a:r>
            <a:endParaRPr lang="ru-RU" b="1" dirty="0"/>
          </a:p>
          <a:p>
            <a:pPr>
              <a:spcAft>
                <a:spcPts val="600"/>
              </a:spcAft>
            </a:pPr>
            <a:r>
              <a:rPr lang="en-US" dirty="0"/>
              <a:t>Some function calls allocate memory to an object</a:t>
            </a:r>
            <a:r>
              <a:rPr lang="ru-RU" dirty="0"/>
              <a:t>.</a:t>
            </a:r>
          </a:p>
          <a:p>
            <a:pPr marL="0" lvl="1" defTabSz="360000"/>
            <a:r>
              <a:rPr lang="en-US" sz="1800" dirty="0">
                <a:solidFill>
                  <a:srgbClr val="0000FF"/>
                </a:solidFill>
                <a:latin typeface="Consolas" pitchFamily="49" charset="0"/>
                <a:cs typeface="Consolas" pitchFamily="49" charset="0"/>
              </a:rPr>
              <a:t>  </a:t>
            </a:r>
            <a:r>
              <a:rPr lang="en-US" sz="1800" dirty="0" err="1">
                <a:solidFill>
                  <a:srgbClr val="0000FF"/>
                </a:solidFill>
                <a:latin typeface="Consolas" pitchFamily="49" charset="0"/>
                <a:cs typeface="Consolas" pitchFamily="49" charset="0"/>
              </a:rPr>
              <a:t>var</a:t>
            </a:r>
            <a:r>
              <a:rPr lang="en-US" sz="1800" dirty="0">
                <a:solidFill>
                  <a:srgbClr val="0000FF"/>
                </a:solidFill>
                <a:latin typeface="Consolas" pitchFamily="49" charset="0"/>
                <a:cs typeface="Consolas" pitchFamily="49" charset="0"/>
              </a:rPr>
              <a:t> d = new Date(); </a:t>
            </a:r>
            <a:r>
              <a:rPr lang="en-US" sz="1800" dirty="0">
                <a:solidFill>
                  <a:schemeClr val="bg1">
                    <a:lumMod val="50000"/>
                  </a:schemeClr>
                </a:solidFill>
                <a:latin typeface="Consolas" pitchFamily="49" charset="0"/>
                <a:cs typeface="Consolas" pitchFamily="49" charset="0"/>
              </a:rPr>
              <a:t>// allocates a Date object</a:t>
            </a:r>
          </a:p>
          <a:p>
            <a:pPr marL="0" lvl="1" defTabSz="360000"/>
            <a:endParaRPr lang="en-US" sz="1800" dirty="0">
              <a:solidFill>
                <a:srgbClr val="0000FF"/>
              </a:solidFill>
              <a:latin typeface="Consolas" pitchFamily="49" charset="0"/>
              <a:cs typeface="Consolas" pitchFamily="49" charset="0"/>
            </a:endParaRPr>
          </a:p>
          <a:p>
            <a:pPr marL="0" lvl="1" defTabSz="360000"/>
            <a:r>
              <a:rPr lang="en-US" sz="1800" dirty="0">
                <a:solidFill>
                  <a:srgbClr val="0000FF"/>
                </a:solidFill>
                <a:latin typeface="Consolas" pitchFamily="49" charset="0"/>
                <a:cs typeface="Consolas" pitchFamily="49" charset="0"/>
              </a:rPr>
              <a:t>  </a:t>
            </a:r>
            <a:r>
              <a:rPr lang="en-US" sz="1800" dirty="0" err="1">
                <a:solidFill>
                  <a:srgbClr val="0000FF"/>
                </a:solidFill>
                <a:latin typeface="Consolas" pitchFamily="49" charset="0"/>
                <a:cs typeface="Consolas" pitchFamily="49" charset="0"/>
              </a:rPr>
              <a:t>var</a:t>
            </a:r>
            <a:r>
              <a:rPr lang="en-US" sz="1800" dirty="0">
                <a:solidFill>
                  <a:srgbClr val="0000FF"/>
                </a:solidFill>
                <a:latin typeface="Consolas" pitchFamily="49" charset="0"/>
                <a:cs typeface="Consolas" pitchFamily="49" charset="0"/>
              </a:rPr>
              <a:t> e = </a:t>
            </a:r>
            <a:r>
              <a:rPr lang="en-US" sz="1800" dirty="0" err="1">
                <a:solidFill>
                  <a:srgbClr val="0000FF"/>
                </a:solidFill>
                <a:latin typeface="Consolas" pitchFamily="49" charset="0"/>
                <a:cs typeface="Consolas" pitchFamily="49" charset="0"/>
              </a:rPr>
              <a:t>document.createElement</a:t>
            </a:r>
            <a:r>
              <a:rPr lang="en-US" sz="1800" dirty="0">
                <a:solidFill>
                  <a:srgbClr val="0000FF"/>
                </a:solidFill>
                <a:latin typeface="Consolas" pitchFamily="49" charset="0"/>
                <a:cs typeface="Consolas" pitchFamily="49" charset="0"/>
              </a:rPr>
              <a:t>('div'); </a:t>
            </a:r>
            <a:r>
              <a:rPr lang="en-US" sz="1800" dirty="0">
                <a:solidFill>
                  <a:schemeClr val="bg1">
                    <a:lumMod val="50000"/>
                  </a:schemeClr>
                </a:solidFill>
                <a:latin typeface="Consolas" pitchFamily="49" charset="0"/>
                <a:cs typeface="Consolas" pitchFamily="49" charset="0"/>
              </a:rPr>
              <a:t>// allocates a DOM element</a:t>
            </a:r>
          </a:p>
          <a:p>
            <a:pPr marL="0" lvl="1" indent="0" defTabSz="360000">
              <a:buNone/>
            </a:pPr>
            <a:endParaRPr lang="en-US" sz="1800" dirty="0">
              <a:solidFill>
                <a:srgbClr val="0000FF"/>
              </a:solidFill>
              <a:latin typeface="Consolas" pitchFamily="49" charset="0"/>
              <a:cs typeface="Consolas" pitchFamily="49" charset="0"/>
            </a:endParaRPr>
          </a:p>
          <a:p>
            <a:pPr marL="0" lvl="1" indent="0" defTabSz="360000">
              <a:buNone/>
            </a:pPr>
            <a:r>
              <a:rPr lang="en-US" dirty="0"/>
              <a:t>Some methods allocate memory for new values or objects:</a:t>
            </a:r>
          </a:p>
          <a:p>
            <a:pPr marL="0" lvl="1" indent="0" defTabSz="360000">
              <a:buNone/>
            </a:pPr>
            <a:r>
              <a:rPr lang="en-US" sz="1800" dirty="0">
                <a:solidFill>
                  <a:srgbClr val="0000FF"/>
                </a:solidFill>
                <a:latin typeface="Consolas" pitchFamily="49" charset="0"/>
                <a:cs typeface="Consolas" pitchFamily="49" charset="0"/>
              </a:rPr>
              <a:t>	 </a:t>
            </a:r>
            <a:r>
              <a:rPr lang="en-US" sz="1800" dirty="0" err="1">
                <a:solidFill>
                  <a:srgbClr val="0000FF"/>
                </a:solidFill>
                <a:latin typeface="Consolas" pitchFamily="49" charset="0"/>
                <a:cs typeface="Consolas" pitchFamily="49" charset="0"/>
              </a:rPr>
              <a:t>var</a:t>
            </a:r>
            <a:r>
              <a:rPr lang="en-US" sz="1800" dirty="0">
                <a:solidFill>
                  <a:srgbClr val="0000FF"/>
                </a:solidFill>
                <a:latin typeface="Consolas" pitchFamily="49" charset="0"/>
                <a:cs typeface="Consolas" pitchFamily="49" charset="0"/>
              </a:rPr>
              <a:t> s = '</a:t>
            </a:r>
            <a:r>
              <a:rPr lang="en-US" sz="1800" dirty="0" err="1">
                <a:solidFill>
                  <a:srgbClr val="0000FF"/>
                </a:solidFill>
                <a:latin typeface="Consolas" pitchFamily="49" charset="0"/>
                <a:cs typeface="Consolas" pitchFamily="49" charset="0"/>
              </a:rPr>
              <a:t>azerty</a:t>
            </a:r>
            <a:r>
              <a:rPr lang="en-US" sz="1800" dirty="0">
                <a:solidFill>
                  <a:srgbClr val="0000FF"/>
                </a:solidFill>
                <a:latin typeface="Consolas" pitchFamily="49" charset="0"/>
                <a:cs typeface="Consolas" pitchFamily="49" charset="0"/>
              </a:rPr>
              <a:t>';</a:t>
            </a:r>
          </a:p>
          <a:p>
            <a:pPr marL="457152" lvl="2" indent="0" defTabSz="360000">
              <a:buNone/>
            </a:pPr>
            <a:r>
              <a:rPr lang="en-US" sz="1800" dirty="0" err="1">
                <a:solidFill>
                  <a:srgbClr val="0000FF"/>
                </a:solidFill>
                <a:latin typeface="Consolas" pitchFamily="49" charset="0"/>
                <a:cs typeface="Consolas" pitchFamily="49" charset="0"/>
              </a:rPr>
              <a:t>var</a:t>
            </a:r>
            <a:r>
              <a:rPr lang="en-US" sz="1800" dirty="0">
                <a:solidFill>
                  <a:srgbClr val="0000FF"/>
                </a:solidFill>
                <a:latin typeface="Consolas" pitchFamily="49" charset="0"/>
                <a:cs typeface="Consolas" pitchFamily="49" charset="0"/>
              </a:rPr>
              <a:t> s2 = </a:t>
            </a:r>
            <a:r>
              <a:rPr lang="en-US" sz="1800" dirty="0" err="1">
                <a:solidFill>
                  <a:srgbClr val="0000FF"/>
                </a:solidFill>
                <a:latin typeface="Consolas" pitchFamily="49" charset="0"/>
                <a:cs typeface="Consolas" pitchFamily="49" charset="0"/>
              </a:rPr>
              <a:t>s.substr</a:t>
            </a:r>
            <a:r>
              <a:rPr lang="en-US" sz="1800" dirty="0">
                <a:solidFill>
                  <a:srgbClr val="0000FF"/>
                </a:solidFill>
                <a:latin typeface="Consolas" pitchFamily="49" charset="0"/>
                <a:cs typeface="Consolas" pitchFamily="49" charset="0"/>
              </a:rPr>
              <a:t>(0, 3); </a:t>
            </a:r>
            <a:r>
              <a:rPr lang="en-US" sz="1800" dirty="0">
                <a:solidFill>
                  <a:schemeClr val="bg1">
                    <a:lumMod val="50000"/>
                  </a:schemeClr>
                </a:solidFill>
                <a:latin typeface="Consolas" pitchFamily="49" charset="0"/>
                <a:cs typeface="Consolas" pitchFamily="49" charset="0"/>
              </a:rPr>
              <a:t>// s2 is a new string</a:t>
            </a:r>
          </a:p>
          <a:p>
            <a:pPr marL="457152" lvl="2" indent="0" defTabSz="360000">
              <a:buNone/>
            </a:pPr>
            <a:r>
              <a:rPr lang="en-US" sz="1800" dirty="0">
                <a:solidFill>
                  <a:schemeClr val="bg1">
                    <a:lumMod val="50000"/>
                  </a:schemeClr>
                </a:solidFill>
                <a:latin typeface="Consolas" pitchFamily="49" charset="0"/>
                <a:cs typeface="Consolas" pitchFamily="49" charset="0"/>
              </a:rPr>
              <a:t>// Since strings are immutable values, </a:t>
            </a:r>
          </a:p>
          <a:p>
            <a:pPr marL="457152" lvl="2" indent="0" defTabSz="360000">
              <a:buNone/>
            </a:pPr>
            <a:r>
              <a:rPr lang="en-US" sz="1800" dirty="0">
                <a:solidFill>
                  <a:schemeClr val="bg1">
                    <a:lumMod val="50000"/>
                  </a:schemeClr>
                </a:solidFill>
                <a:latin typeface="Consolas" pitchFamily="49" charset="0"/>
                <a:cs typeface="Consolas" pitchFamily="49" charset="0"/>
              </a:rPr>
              <a:t>// JavaScript may decide to not allocate memory, </a:t>
            </a:r>
          </a:p>
          <a:p>
            <a:pPr marL="457152" lvl="2" indent="0" defTabSz="360000">
              <a:buNone/>
            </a:pPr>
            <a:r>
              <a:rPr lang="en-US" sz="1800" dirty="0">
                <a:solidFill>
                  <a:schemeClr val="bg1">
                    <a:lumMod val="50000"/>
                  </a:schemeClr>
                </a:solidFill>
                <a:latin typeface="Consolas" pitchFamily="49" charset="0"/>
                <a:cs typeface="Consolas" pitchFamily="49" charset="0"/>
              </a:rPr>
              <a:t>// but just store the [0, 3] range.</a:t>
            </a:r>
          </a:p>
          <a:p>
            <a:pPr marL="457152" lvl="2" indent="0" defTabSz="360000">
              <a:buNone/>
            </a:pPr>
            <a:endParaRPr lang="en-US" sz="1800" dirty="0">
              <a:solidFill>
                <a:srgbClr val="0000FF"/>
              </a:solidFill>
              <a:latin typeface="Consolas" pitchFamily="49" charset="0"/>
              <a:cs typeface="Consolas" pitchFamily="49" charset="0"/>
            </a:endParaRPr>
          </a:p>
          <a:p>
            <a:pPr marL="457152" lvl="2" indent="0" defTabSz="360000">
              <a:buNone/>
            </a:pPr>
            <a:r>
              <a:rPr lang="en-US" sz="1800" dirty="0" err="1">
                <a:solidFill>
                  <a:srgbClr val="0000FF"/>
                </a:solidFill>
                <a:latin typeface="Consolas" pitchFamily="49" charset="0"/>
                <a:cs typeface="Consolas" pitchFamily="49" charset="0"/>
              </a:rPr>
              <a:t>var</a:t>
            </a:r>
            <a:r>
              <a:rPr lang="en-US" sz="1800" dirty="0">
                <a:solidFill>
                  <a:srgbClr val="0000FF"/>
                </a:solidFill>
                <a:latin typeface="Consolas" pitchFamily="49" charset="0"/>
                <a:cs typeface="Consolas" pitchFamily="49" charset="0"/>
              </a:rPr>
              <a:t> a = ['</a:t>
            </a:r>
            <a:r>
              <a:rPr lang="en-US" sz="1800" dirty="0" err="1">
                <a:solidFill>
                  <a:srgbClr val="0000FF"/>
                </a:solidFill>
                <a:latin typeface="Consolas" pitchFamily="49" charset="0"/>
                <a:cs typeface="Consolas" pitchFamily="49" charset="0"/>
              </a:rPr>
              <a:t>ouais</a:t>
            </a:r>
            <a:r>
              <a:rPr lang="en-US" sz="1800" dirty="0">
                <a:solidFill>
                  <a:srgbClr val="0000FF"/>
                </a:solidFill>
                <a:latin typeface="Consolas" pitchFamily="49" charset="0"/>
                <a:cs typeface="Consolas" pitchFamily="49" charset="0"/>
              </a:rPr>
              <a:t> </a:t>
            </a:r>
            <a:r>
              <a:rPr lang="en-US" sz="1800" dirty="0" err="1">
                <a:solidFill>
                  <a:srgbClr val="0000FF"/>
                </a:solidFill>
                <a:latin typeface="Consolas" pitchFamily="49" charset="0"/>
                <a:cs typeface="Consolas" pitchFamily="49" charset="0"/>
              </a:rPr>
              <a:t>ouais</a:t>
            </a:r>
            <a:r>
              <a:rPr lang="en-US" sz="1800" dirty="0">
                <a:solidFill>
                  <a:srgbClr val="0000FF"/>
                </a:solidFill>
                <a:latin typeface="Consolas" pitchFamily="49" charset="0"/>
                <a:cs typeface="Consolas" pitchFamily="49" charset="0"/>
              </a:rPr>
              <a:t>', 'nan nan'];</a:t>
            </a:r>
          </a:p>
          <a:p>
            <a:pPr marL="457152" lvl="2" indent="0" defTabSz="360000">
              <a:buNone/>
            </a:pPr>
            <a:r>
              <a:rPr lang="en-US" sz="1800" dirty="0" err="1">
                <a:solidFill>
                  <a:srgbClr val="0000FF"/>
                </a:solidFill>
                <a:latin typeface="Consolas" pitchFamily="49" charset="0"/>
                <a:cs typeface="Consolas" pitchFamily="49" charset="0"/>
              </a:rPr>
              <a:t>var</a:t>
            </a:r>
            <a:r>
              <a:rPr lang="en-US" sz="1800" dirty="0">
                <a:solidFill>
                  <a:srgbClr val="0000FF"/>
                </a:solidFill>
                <a:latin typeface="Consolas" pitchFamily="49" charset="0"/>
                <a:cs typeface="Consolas" pitchFamily="49" charset="0"/>
              </a:rPr>
              <a:t> a2 = ['generation', 'nan nan'];</a:t>
            </a:r>
          </a:p>
          <a:p>
            <a:pPr marL="457152" lvl="2" indent="0" defTabSz="360000">
              <a:buNone/>
            </a:pPr>
            <a:r>
              <a:rPr lang="en-US" sz="1800" dirty="0" err="1">
                <a:solidFill>
                  <a:srgbClr val="0000FF"/>
                </a:solidFill>
                <a:latin typeface="Consolas" pitchFamily="49" charset="0"/>
                <a:cs typeface="Consolas" pitchFamily="49" charset="0"/>
              </a:rPr>
              <a:t>var</a:t>
            </a:r>
            <a:r>
              <a:rPr lang="en-US" sz="1800" dirty="0">
                <a:solidFill>
                  <a:srgbClr val="0000FF"/>
                </a:solidFill>
                <a:latin typeface="Consolas" pitchFamily="49" charset="0"/>
                <a:cs typeface="Consolas" pitchFamily="49" charset="0"/>
              </a:rPr>
              <a:t> a3 = </a:t>
            </a:r>
            <a:r>
              <a:rPr lang="en-US" sz="1800" dirty="0" err="1">
                <a:solidFill>
                  <a:srgbClr val="0000FF"/>
                </a:solidFill>
                <a:latin typeface="Consolas" pitchFamily="49" charset="0"/>
                <a:cs typeface="Consolas" pitchFamily="49" charset="0"/>
              </a:rPr>
              <a:t>a.concat</a:t>
            </a:r>
            <a:r>
              <a:rPr lang="en-US" sz="1800" dirty="0">
                <a:solidFill>
                  <a:srgbClr val="0000FF"/>
                </a:solidFill>
                <a:latin typeface="Consolas" pitchFamily="49" charset="0"/>
                <a:cs typeface="Consolas" pitchFamily="49" charset="0"/>
              </a:rPr>
              <a:t>(a2); </a:t>
            </a:r>
          </a:p>
          <a:p>
            <a:pPr marL="457152" lvl="2" indent="0" defTabSz="360000">
              <a:buNone/>
            </a:pPr>
            <a:r>
              <a:rPr lang="en-US" sz="1800" dirty="0">
                <a:solidFill>
                  <a:schemeClr val="bg1">
                    <a:lumMod val="50000"/>
                  </a:schemeClr>
                </a:solidFill>
                <a:latin typeface="Consolas" pitchFamily="49" charset="0"/>
                <a:cs typeface="Consolas" pitchFamily="49" charset="0"/>
              </a:rPr>
              <a:t>// new array with 4 elements being</a:t>
            </a:r>
          </a:p>
          <a:p>
            <a:pPr marL="457152" lvl="2" indent="0" defTabSz="360000">
              <a:buNone/>
            </a:pPr>
            <a:r>
              <a:rPr lang="en-US" sz="1800" dirty="0">
                <a:solidFill>
                  <a:schemeClr val="bg1">
                    <a:lumMod val="50000"/>
                  </a:schemeClr>
                </a:solidFill>
                <a:latin typeface="Consolas" pitchFamily="49" charset="0"/>
                <a:cs typeface="Consolas" pitchFamily="49" charset="0"/>
              </a:rPr>
              <a:t>// the concatenation of a and a2 elements.</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63017"/>
            <a:ext cx="11565619" cy="525970"/>
          </a:xfrm>
        </p:spPr>
        <p:txBody>
          <a:bodyPr/>
          <a:lstStyle/>
          <a:p>
            <a:r>
              <a:rPr lang="en-US" sz="3600" dirty="0">
                <a:latin typeface="Proxima Nova Black" charset="0"/>
              </a:rPr>
              <a:t>1) Memory allocation</a:t>
            </a:r>
            <a:endParaRPr lang="en-US" sz="3600" b="1" dirty="0">
              <a:latin typeface="Proxima Nova Black" charset="0"/>
            </a:endParaRPr>
          </a:p>
        </p:txBody>
      </p:sp>
    </p:spTree>
    <p:extLst>
      <p:ext uri="{BB962C8B-B14F-4D97-AF65-F5344CB8AC3E}">
        <p14:creationId xmlns:p14="http://schemas.microsoft.com/office/powerpoint/2010/main" val="35885003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14669" y="893235"/>
            <a:ext cx="11355573" cy="5730849"/>
          </a:xfrm>
        </p:spPr>
        <p:txBody>
          <a:bodyPr rtlCol="0">
            <a:noAutofit/>
          </a:bodyPr>
          <a:lstStyle/>
          <a:p>
            <a:r>
              <a:rPr lang="en-US" sz="2400" dirty="0"/>
              <a:t>Using the allocated memory in JavaScript basically, means reading and writing in it.</a:t>
            </a:r>
          </a:p>
          <a:p>
            <a:endParaRPr lang="en-US" sz="2400" dirty="0"/>
          </a:p>
          <a:p>
            <a:r>
              <a:rPr lang="en-US" sz="2400" dirty="0"/>
              <a:t>This can be done by reading or writing the value of a variable or an object property or even passing an argument to a function.</a:t>
            </a:r>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dirty="0">
                <a:latin typeface="Proxima Nova Black" charset="0"/>
              </a:rPr>
              <a:t>2) Using memory</a:t>
            </a:r>
            <a:endParaRPr lang="en-US" sz="3600" b="1" dirty="0">
              <a:latin typeface="Proxima Nova Black" charset="0"/>
            </a:endParaRPr>
          </a:p>
        </p:txBody>
      </p:sp>
    </p:spTree>
    <p:extLst>
      <p:ext uri="{BB962C8B-B14F-4D97-AF65-F5344CB8AC3E}">
        <p14:creationId xmlns:p14="http://schemas.microsoft.com/office/powerpoint/2010/main" val="40768255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14669" y="893235"/>
            <a:ext cx="11355573" cy="5730849"/>
          </a:xfrm>
        </p:spPr>
        <p:txBody>
          <a:bodyPr rtlCol="0">
            <a:noAutofit/>
          </a:bodyPr>
          <a:lstStyle/>
          <a:p>
            <a:r>
              <a:rPr lang="en-US" sz="2400" dirty="0"/>
              <a:t>Most of the memory management issues come at this stage.</a:t>
            </a:r>
          </a:p>
          <a:p>
            <a:r>
              <a:rPr lang="en-US" sz="2400" dirty="0"/>
              <a:t>The hardest task here is to figure out when the allocated memory is not needed any longer. It often requires the developer to determine where in the program such piece of memory is not needed anymore and free it.</a:t>
            </a:r>
          </a:p>
          <a:p>
            <a:r>
              <a:rPr lang="en-US" sz="2400" dirty="0"/>
              <a:t>High-level languages embed a piece of software called </a:t>
            </a:r>
            <a:r>
              <a:rPr lang="en-US" sz="2400" b="1" dirty="0">
                <a:solidFill>
                  <a:srgbClr val="7030A0"/>
                </a:solidFill>
              </a:rPr>
              <a:t>garbage collector</a:t>
            </a:r>
            <a:r>
              <a:rPr lang="en-US" sz="2400" dirty="0">
                <a:solidFill>
                  <a:srgbClr val="7030A0"/>
                </a:solidFill>
              </a:rPr>
              <a:t> </a:t>
            </a:r>
            <a:r>
              <a:rPr lang="en-US" sz="2400" dirty="0"/>
              <a:t>which job is to track memory allocation and use in order to find when a piece of allocated memory is not needed any longer in which case, it will automatically free it.</a:t>
            </a:r>
          </a:p>
          <a:p>
            <a:r>
              <a:rPr lang="en-US" sz="2400" dirty="0"/>
              <a:t>Unfortunately, this process is an approximation since the general problem of knowing whether some piece of memory is needed is </a:t>
            </a:r>
            <a:r>
              <a:rPr lang="en-US" sz="2400" dirty="0" err="1">
                <a:hlinkClick r:id="rId3"/>
              </a:rPr>
              <a:t>undecidable</a:t>
            </a:r>
            <a:r>
              <a:rPr lang="en-US" sz="2400" dirty="0"/>
              <a:t> (can’t be solved by an algorithm).</a:t>
            </a:r>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3) Release</a:t>
            </a:r>
            <a:r>
              <a:rPr lang="en-US" sz="3600" b="1" dirty="0">
                <a:solidFill>
                  <a:schemeClr val="bg2"/>
                </a:solidFill>
              </a:rPr>
              <a:t> </a:t>
            </a:r>
            <a:r>
              <a:rPr lang="en-US" sz="3600" dirty="0">
                <a:latin typeface="Proxima Nova Black" charset="0"/>
              </a:rPr>
              <a:t>memory</a:t>
            </a:r>
            <a:endParaRPr lang="en-US" sz="3600" b="1" dirty="0">
              <a:latin typeface="Proxima Nova Black" charset="0"/>
            </a:endParaRPr>
          </a:p>
        </p:txBody>
      </p:sp>
    </p:spTree>
    <p:extLst>
      <p:ext uri="{BB962C8B-B14F-4D97-AF65-F5344CB8AC3E}">
        <p14:creationId xmlns:p14="http://schemas.microsoft.com/office/powerpoint/2010/main" val="32625173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14669" y="893235"/>
            <a:ext cx="11355573" cy="5730849"/>
          </a:xfrm>
        </p:spPr>
        <p:txBody>
          <a:bodyPr rtlCol="0">
            <a:noAutofit/>
          </a:bodyPr>
          <a:lstStyle/>
          <a:p>
            <a:r>
              <a:rPr lang="en-US" sz="2400" dirty="0"/>
              <a:t>Most garbage collectors work by collecting memory which can no longer be accessed, e.g. all variables pointing to it went out of scope. That’s, however, an under-approximation of the set of memory spaces that can be collected, because at any point a memory location may still have a variable pointing to it in scope, yet it will never be accessed again.</a:t>
            </a:r>
          </a:p>
          <a:p>
            <a:endParaRPr lang="uk-UA" sz="2400" dirty="0"/>
          </a:p>
          <a:p>
            <a:r>
              <a:rPr lang="en-US" sz="2400" b="1" dirty="0"/>
              <a:t>References</a:t>
            </a:r>
          </a:p>
          <a:p>
            <a:r>
              <a:rPr lang="en-US" sz="2400" dirty="0"/>
              <a:t>The main concept that algorithms for garbage collectors rely on is the </a:t>
            </a:r>
            <a:r>
              <a:rPr lang="en-US" sz="2400" b="1" dirty="0">
                <a:solidFill>
                  <a:srgbClr val="7030A0"/>
                </a:solidFill>
              </a:rPr>
              <a:t>concept of references</a:t>
            </a:r>
            <a:r>
              <a:rPr lang="en-US" sz="2400" dirty="0"/>
              <a:t>. In the context of memory management, an object refers to another object if accessed (explicitly or implicitly). For example, a JavaScript object has a reference to its prototype (implicit link) and to its property values (explicit link).</a:t>
            </a:r>
            <a:endParaRPr lang="ru-RU" sz="2400" dirty="0"/>
          </a:p>
          <a:p>
            <a:r>
              <a:rPr lang="en-US" sz="2400" dirty="0"/>
              <a:t>In this context, the concept of "object" is broader than conventional JavaScript objects, and also contains the scope of functions (or global scope)</a:t>
            </a:r>
            <a:r>
              <a:rPr lang="uk-UA" sz="2400" dirty="0"/>
              <a:t>.</a:t>
            </a:r>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3) Release</a:t>
            </a:r>
            <a:r>
              <a:rPr lang="en-US" sz="3600" b="1" dirty="0">
                <a:solidFill>
                  <a:schemeClr val="bg2"/>
                </a:solidFill>
              </a:rPr>
              <a:t> </a:t>
            </a:r>
            <a:r>
              <a:rPr lang="en-US" sz="3600" dirty="0">
                <a:latin typeface="Proxima Nova Black" charset="0"/>
              </a:rPr>
              <a:t>memory. Garbage collector</a:t>
            </a:r>
            <a:endParaRPr lang="en-US" sz="3600" b="1" dirty="0">
              <a:latin typeface="Proxima Nova Black" charset="0"/>
            </a:endParaRPr>
          </a:p>
        </p:txBody>
      </p:sp>
    </p:spTree>
    <p:extLst>
      <p:ext uri="{BB962C8B-B14F-4D97-AF65-F5344CB8AC3E}">
        <p14:creationId xmlns:p14="http://schemas.microsoft.com/office/powerpoint/2010/main" val="35763627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14669" y="893235"/>
            <a:ext cx="11355573" cy="5730849"/>
          </a:xfrm>
        </p:spPr>
        <p:txBody>
          <a:bodyPr rtlCol="0">
            <a:noAutofit/>
          </a:bodyPr>
          <a:lstStyle/>
          <a:p>
            <a:pPr>
              <a:lnSpc>
                <a:spcPct val="120000"/>
              </a:lnSpc>
              <a:spcAft>
                <a:spcPts val="600"/>
              </a:spcAft>
            </a:pPr>
            <a:r>
              <a:rPr lang="en-US" sz="2400" dirty="0"/>
              <a:t>This is the most primitive garbage collection algorithm. This algorithm narrows the problem of determining whether an object is still needed to determine whether other objects still have references to that object. An object is called "garbage", or it can be collected if it has zero references.</a:t>
            </a:r>
            <a:r>
              <a:rPr lang="uk-UA" sz="2400" dirty="0"/>
              <a:t>	</a:t>
            </a:r>
            <a:endParaRPr lang="en-US" sz="1800"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Reference-counting garbage collection</a:t>
            </a:r>
          </a:p>
        </p:txBody>
      </p:sp>
    </p:spTree>
    <p:extLst>
      <p:ext uri="{BB962C8B-B14F-4D97-AF65-F5344CB8AC3E}">
        <p14:creationId xmlns:p14="http://schemas.microsoft.com/office/powerpoint/2010/main" val="33300953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14669" y="723107"/>
            <a:ext cx="11777331" cy="5964765"/>
          </a:xfrm>
        </p:spPr>
        <p:txBody>
          <a:bodyPr rtlCol="0">
            <a:noAutofit/>
          </a:bodyPr>
          <a:lstStyle/>
          <a:p>
            <a:r>
              <a:rPr lang="en-US" sz="1600" dirty="0" err="1">
                <a:solidFill>
                  <a:srgbClr val="0070C0"/>
                </a:solidFill>
                <a:latin typeface="Consolas" pitchFamily="49" charset="0"/>
                <a:cs typeface="Consolas" pitchFamily="49" charset="0"/>
              </a:rPr>
              <a:t>var</a:t>
            </a:r>
            <a:r>
              <a:rPr lang="en-US" sz="1600" dirty="0">
                <a:solidFill>
                  <a:srgbClr val="0070C0"/>
                </a:solidFill>
                <a:latin typeface="Consolas" pitchFamily="49" charset="0"/>
                <a:cs typeface="Consolas" pitchFamily="49" charset="0"/>
              </a:rPr>
              <a:t> </a:t>
            </a:r>
            <a:r>
              <a:rPr lang="en-US" sz="1600" dirty="0">
                <a:latin typeface="Consolas" pitchFamily="49" charset="0"/>
                <a:cs typeface="Consolas" pitchFamily="49" charset="0"/>
              </a:rPr>
              <a:t>x = {</a:t>
            </a:r>
            <a:r>
              <a:rPr lang="uk-UA" sz="1600" dirty="0">
                <a:latin typeface="Consolas" pitchFamily="49" charset="0"/>
                <a:cs typeface="Consolas" pitchFamily="49" charset="0"/>
              </a:rPr>
              <a:t>  </a:t>
            </a:r>
            <a:endParaRPr lang="en-US" sz="1600" dirty="0">
              <a:latin typeface="Consolas" pitchFamily="49" charset="0"/>
              <a:cs typeface="Consolas" pitchFamily="49" charset="0"/>
            </a:endParaRPr>
          </a:p>
          <a:p>
            <a:r>
              <a:rPr lang="en-US" sz="1600" dirty="0">
                <a:latin typeface="Consolas" pitchFamily="49" charset="0"/>
                <a:cs typeface="Consolas" pitchFamily="49" charset="0"/>
              </a:rPr>
              <a:t>  a: {</a:t>
            </a:r>
          </a:p>
          <a:p>
            <a:r>
              <a:rPr lang="en-US" sz="1600" dirty="0">
                <a:latin typeface="Consolas" pitchFamily="49" charset="0"/>
                <a:cs typeface="Consolas" pitchFamily="49" charset="0"/>
              </a:rPr>
              <a:t>    b: 2</a:t>
            </a:r>
            <a:r>
              <a:rPr lang="uk-UA" sz="1600" dirty="0">
                <a:latin typeface="Consolas" pitchFamily="49" charset="0"/>
                <a:cs typeface="Consolas" pitchFamily="49" charset="0"/>
              </a:rPr>
              <a:t>       </a:t>
            </a:r>
            <a:r>
              <a:rPr lang="en-US" sz="1600" dirty="0">
                <a:latin typeface="Consolas" pitchFamily="49" charset="0"/>
                <a:cs typeface="Consolas" pitchFamily="49" charset="0"/>
              </a:rPr>
              <a:t>// 2 objects are created. One is referenced by the other as one of its properties.</a:t>
            </a:r>
          </a:p>
          <a:p>
            <a:r>
              <a:rPr lang="en-US" sz="1600" dirty="0">
                <a:latin typeface="Consolas" pitchFamily="49" charset="0"/>
                <a:cs typeface="Consolas" pitchFamily="49" charset="0"/>
              </a:rPr>
              <a:t>  }</a:t>
            </a:r>
            <a:r>
              <a:rPr lang="uk-UA" sz="1600" dirty="0">
                <a:latin typeface="Consolas" pitchFamily="49" charset="0"/>
                <a:cs typeface="Consolas" pitchFamily="49" charset="0"/>
              </a:rPr>
              <a:t>	        </a:t>
            </a:r>
            <a:r>
              <a:rPr lang="en-US" sz="1600" dirty="0">
                <a:latin typeface="Consolas" pitchFamily="49" charset="0"/>
                <a:cs typeface="Consolas" pitchFamily="49" charset="0"/>
              </a:rPr>
              <a:t>// The other is referenced by virtue of being assigned to the 'x' variable.</a:t>
            </a:r>
          </a:p>
          <a:p>
            <a:pPr>
              <a:spcAft>
                <a:spcPts val="600"/>
              </a:spcAft>
            </a:pPr>
            <a:r>
              <a:rPr lang="en-US" sz="1600" dirty="0">
                <a:latin typeface="Consolas" pitchFamily="49" charset="0"/>
                <a:cs typeface="Consolas" pitchFamily="49" charset="0"/>
              </a:rPr>
              <a:t>}; </a:t>
            </a:r>
            <a:r>
              <a:rPr lang="uk-UA" sz="1600" dirty="0">
                <a:latin typeface="Consolas" pitchFamily="49" charset="0"/>
                <a:cs typeface="Consolas" pitchFamily="49" charset="0"/>
              </a:rPr>
              <a:t>	        </a:t>
            </a:r>
            <a:r>
              <a:rPr lang="en-US" sz="1600" dirty="0">
                <a:latin typeface="Consolas" pitchFamily="49" charset="0"/>
                <a:cs typeface="Consolas" pitchFamily="49" charset="0"/>
              </a:rPr>
              <a:t>// Obviously, none can be garbage-collected.</a:t>
            </a:r>
          </a:p>
          <a:p>
            <a:r>
              <a:rPr lang="en-US" sz="1600" dirty="0" err="1">
                <a:solidFill>
                  <a:srgbClr val="0070C0"/>
                </a:solidFill>
                <a:latin typeface="Consolas" pitchFamily="49" charset="0"/>
                <a:cs typeface="Consolas" pitchFamily="49" charset="0"/>
              </a:rPr>
              <a:t>var</a:t>
            </a:r>
            <a:r>
              <a:rPr lang="en-US" sz="1600" dirty="0">
                <a:solidFill>
                  <a:srgbClr val="0070C0"/>
                </a:solidFill>
                <a:latin typeface="Consolas" pitchFamily="49" charset="0"/>
                <a:cs typeface="Consolas" pitchFamily="49" charset="0"/>
              </a:rPr>
              <a:t> </a:t>
            </a:r>
            <a:r>
              <a:rPr lang="en-US" sz="1600" dirty="0">
                <a:latin typeface="Consolas" pitchFamily="49" charset="0"/>
                <a:cs typeface="Consolas" pitchFamily="49" charset="0"/>
              </a:rPr>
              <a:t>y = x;      // The 'y' variable is the second thing that has a reference to the object.</a:t>
            </a:r>
          </a:p>
          <a:p>
            <a:r>
              <a:rPr lang="en-US" sz="1600" dirty="0">
                <a:latin typeface="Consolas" pitchFamily="49" charset="0"/>
                <a:cs typeface="Consolas" pitchFamily="49" charset="0"/>
              </a:rPr>
              <a:t>x = 1;          // Now, the object that was originally in 'x' has a unique reference</a:t>
            </a:r>
          </a:p>
          <a:p>
            <a:pPr>
              <a:spcAft>
                <a:spcPts val="600"/>
              </a:spcAft>
            </a:pPr>
            <a:r>
              <a:rPr lang="en-US" sz="1600" dirty="0">
                <a:latin typeface="Consolas" pitchFamily="49" charset="0"/>
                <a:cs typeface="Consolas" pitchFamily="49" charset="0"/>
              </a:rPr>
              <a:t>                //   embodied by the 'y' variable.</a:t>
            </a:r>
          </a:p>
          <a:p>
            <a:r>
              <a:rPr lang="en-US" sz="1600" dirty="0" err="1">
                <a:solidFill>
                  <a:srgbClr val="0070C0"/>
                </a:solidFill>
                <a:latin typeface="Consolas" pitchFamily="49" charset="0"/>
                <a:cs typeface="Consolas" pitchFamily="49" charset="0"/>
              </a:rPr>
              <a:t>var</a:t>
            </a:r>
            <a:r>
              <a:rPr lang="en-US" sz="1600" dirty="0">
                <a:solidFill>
                  <a:srgbClr val="0070C0"/>
                </a:solidFill>
                <a:latin typeface="Consolas" pitchFamily="49" charset="0"/>
                <a:cs typeface="Consolas" pitchFamily="49" charset="0"/>
              </a:rPr>
              <a:t> </a:t>
            </a:r>
            <a:r>
              <a:rPr lang="en-US" sz="1600" dirty="0">
                <a:latin typeface="Consolas" pitchFamily="49" charset="0"/>
                <a:cs typeface="Consolas" pitchFamily="49" charset="0"/>
              </a:rPr>
              <a:t>z = </a:t>
            </a:r>
            <a:r>
              <a:rPr lang="en-US" sz="1600" dirty="0" err="1">
                <a:latin typeface="Consolas" pitchFamily="49" charset="0"/>
                <a:cs typeface="Consolas" pitchFamily="49" charset="0"/>
              </a:rPr>
              <a:t>y.a</a:t>
            </a:r>
            <a:r>
              <a:rPr lang="en-US" sz="1600" dirty="0">
                <a:latin typeface="Consolas" pitchFamily="49" charset="0"/>
                <a:cs typeface="Consolas" pitchFamily="49" charset="0"/>
              </a:rPr>
              <a:t>;    // Reference to 'a' property of the object.</a:t>
            </a:r>
          </a:p>
          <a:p>
            <a:r>
              <a:rPr lang="en-US" sz="1600" dirty="0">
                <a:latin typeface="Consolas" pitchFamily="49" charset="0"/>
                <a:cs typeface="Consolas" pitchFamily="49" charset="0"/>
              </a:rPr>
              <a:t>                //   This object now has 2 references: one as a property, </a:t>
            </a:r>
          </a:p>
          <a:p>
            <a:pPr>
              <a:spcAft>
                <a:spcPts val="600"/>
              </a:spcAft>
            </a:pPr>
            <a:r>
              <a:rPr lang="en-US" sz="1600" dirty="0">
                <a:latin typeface="Consolas" pitchFamily="49" charset="0"/>
                <a:cs typeface="Consolas" pitchFamily="49" charset="0"/>
              </a:rPr>
              <a:t>                //   the other as the 'z' variable.</a:t>
            </a:r>
          </a:p>
          <a:p>
            <a:r>
              <a:rPr lang="en-US" sz="1600" dirty="0">
                <a:latin typeface="Consolas" pitchFamily="49" charset="0"/>
                <a:cs typeface="Consolas" pitchFamily="49" charset="0"/>
              </a:rPr>
              <a:t>y = '</a:t>
            </a:r>
            <a:r>
              <a:rPr lang="en-US" sz="1600" dirty="0" err="1">
                <a:latin typeface="Consolas" pitchFamily="49" charset="0"/>
                <a:cs typeface="Consolas" pitchFamily="49" charset="0"/>
              </a:rPr>
              <a:t>mozilla</a:t>
            </a:r>
            <a:r>
              <a:rPr lang="en-US" sz="1600" dirty="0">
                <a:latin typeface="Consolas" pitchFamily="49" charset="0"/>
                <a:cs typeface="Consolas" pitchFamily="49" charset="0"/>
              </a:rPr>
              <a:t>';  // The object that was originally in 'x' has now zero</a:t>
            </a:r>
          </a:p>
          <a:p>
            <a:r>
              <a:rPr lang="en-US" sz="1600" dirty="0">
                <a:latin typeface="Consolas" pitchFamily="49" charset="0"/>
                <a:cs typeface="Consolas" pitchFamily="49" charset="0"/>
              </a:rPr>
              <a:t>                //   references to it. It can be garbage-collected.</a:t>
            </a:r>
          </a:p>
          <a:p>
            <a:r>
              <a:rPr lang="en-US" sz="1600" dirty="0">
                <a:latin typeface="Consolas" pitchFamily="49" charset="0"/>
                <a:cs typeface="Consolas" pitchFamily="49" charset="0"/>
              </a:rPr>
              <a:t>                //   However its 'a' property is still referenced by </a:t>
            </a:r>
          </a:p>
          <a:p>
            <a:pPr>
              <a:spcAft>
                <a:spcPts val="600"/>
              </a:spcAft>
            </a:pPr>
            <a:r>
              <a:rPr lang="en-US" sz="1600" dirty="0">
                <a:latin typeface="Consolas" pitchFamily="49" charset="0"/>
                <a:cs typeface="Consolas" pitchFamily="49" charset="0"/>
              </a:rPr>
              <a:t>                //   the 'z' variable, so it cannot be freed.</a:t>
            </a:r>
          </a:p>
          <a:p>
            <a:r>
              <a:rPr lang="en-US" sz="1600" dirty="0">
                <a:latin typeface="Consolas" pitchFamily="49" charset="0"/>
                <a:cs typeface="Consolas" pitchFamily="49" charset="0"/>
              </a:rPr>
              <a:t>z = null;       // The 'a' property of the object originally in x </a:t>
            </a:r>
          </a:p>
          <a:p>
            <a:r>
              <a:rPr lang="en-US" sz="1600" dirty="0">
                <a:latin typeface="Consolas" pitchFamily="49" charset="0"/>
                <a:cs typeface="Consolas" pitchFamily="49" charset="0"/>
              </a:rPr>
              <a:t>                //   has zero references to it. It can be garbage collected.</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46054"/>
            <a:ext cx="11565619" cy="525970"/>
          </a:xfrm>
        </p:spPr>
        <p:txBody>
          <a:bodyPr/>
          <a:lstStyle/>
          <a:p>
            <a:r>
              <a:rPr lang="en-US" sz="3600" b="1" dirty="0">
                <a:latin typeface="Proxima Nova Black" panose="02000506030000020004" pitchFamily="2" charset="0"/>
              </a:rPr>
              <a:t>Reference-counting garbage collection</a:t>
            </a:r>
          </a:p>
        </p:txBody>
      </p:sp>
    </p:spTree>
    <p:extLst>
      <p:ext uri="{BB962C8B-B14F-4D97-AF65-F5344CB8AC3E}">
        <p14:creationId xmlns:p14="http://schemas.microsoft.com/office/powerpoint/2010/main" val="42229824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3" y="967659"/>
            <a:ext cx="11344940" cy="3987114"/>
          </a:xfrm>
        </p:spPr>
        <p:txBody>
          <a:bodyPr rtlCol="0">
            <a:noAutofit/>
          </a:bodyPr>
          <a:lstStyle/>
          <a:p>
            <a:r>
              <a:rPr lang="en-US" dirty="0"/>
              <a:t>In essence, </a:t>
            </a:r>
            <a:r>
              <a:rPr lang="en-US" b="1" dirty="0">
                <a:solidFill>
                  <a:srgbClr val="7030A0"/>
                </a:solidFill>
              </a:rPr>
              <a:t>memory leaks </a:t>
            </a:r>
            <a:r>
              <a:rPr lang="en-US" dirty="0"/>
              <a:t>can be defined as memory that is not required by an application anymore that for some reason is not returned to the operating system or the pool of free memory.</a:t>
            </a:r>
            <a:endParaRPr lang="uk-UA" dirty="0"/>
          </a:p>
          <a:p>
            <a:endParaRPr lang="uk-UA" dirty="0"/>
          </a:p>
          <a:p>
            <a:r>
              <a:rPr lang="en-US" b="1" dirty="0"/>
              <a:t>Types of Common </a:t>
            </a:r>
            <a:r>
              <a:rPr lang="en-US" b="1" dirty="0">
                <a:solidFill>
                  <a:srgbClr val="7030A0"/>
                </a:solidFill>
              </a:rPr>
              <a:t>JavaScript Leaks</a:t>
            </a:r>
          </a:p>
          <a:p>
            <a:r>
              <a:rPr lang="uk-UA" b="1" dirty="0"/>
              <a:t>   </a:t>
            </a:r>
            <a:r>
              <a:rPr lang="en-US" b="1" dirty="0"/>
              <a:t>1: Accidental global variables</a:t>
            </a:r>
          </a:p>
          <a:p>
            <a:r>
              <a:rPr lang="uk-UA" b="1" dirty="0"/>
              <a:t>   </a:t>
            </a:r>
            <a:r>
              <a:rPr lang="en-US" b="1" dirty="0"/>
              <a:t>2: Forgotten timers or callbacks</a:t>
            </a:r>
            <a:endParaRPr lang="uk-UA" b="1" dirty="0"/>
          </a:p>
          <a:p>
            <a:r>
              <a:rPr lang="uk-UA" b="1" dirty="0"/>
              <a:t>   </a:t>
            </a:r>
            <a:r>
              <a:rPr lang="en-US" b="1" dirty="0"/>
              <a:t>3: Out of DOM references</a:t>
            </a:r>
          </a:p>
          <a:p>
            <a:r>
              <a:rPr lang="uk-UA" b="1" dirty="0"/>
              <a:t>   </a:t>
            </a:r>
            <a:r>
              <a:rPr lang="en-US" b="1" dirty="0"/>
              <a:t>4: Closures</a:t>
            </a:r>
          </a:p>
          <a:p>
            <a:endParaRPr lang="en-US" b="1" dirty="0"/>
          </a:p>
          <a:p>
            <a:endParaRPr lang="ru-RU"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Memory Leaks in JavaScript</a:t>
            </a:r>
          </a:p>
        </p:txBody>
      </p:sp>
    </p:spTree>
    <p:extLst>
      <p:ext uri="{BB962C8B-B14F-4D97-AF65-F5344CB8AC3E}">
        <p14:creationId xmlns:p14="http://schemas.microsoft.com/office/powerpoint/2010/main" val="3706552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52732" y="776179"/>
            <a:ext cx="11494709" cy="5059014"/>
          </a:xfrm>
        </p:spPr>
        <p:txBody>
          <a:bodyPr rtlCol="0">
            <a:normAutofit/>
          </a:bodyPr>
          <a:lstStyle/>
          <a:p>
            <a:endParaRPr lang="en-US" sz="9600" dirty="0">
              <a:latin typeface="+mj-lt"/>
            </a:endParaRPr>
          </a:p>
          <a:p>
            <a:pPr algn="ctr"/>
            <a:r>
              <a:rPr lang="en-US" sz="9600" dirty="0">
                <a:latin typeface="+mj-lt"/>
              </a:rPr>
              <a:t>Regular expressions</a:t>
            </a:r>
            <a:endParaRPr lang="en-US" sz="2400" dirty="0">
              <a:latin typeface="+mj-lt"/>
            </a:endParaRPr>
          </a:p>
        </p:txBody>
      </p:sp>
    </p:spTree>
    <p:extLst>
      <p:ext uri="{BB962C8B-B14F-4D97-AF65-F5344CB8AC3E}">
        <p14:creationId xmlns:p14="http://schemas.microsoft.com/office/powerpoint/2010/main" val="29278533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3" y="967659"/>
            <a:ext cx="11344940" cy="3987114"/>
          </a:xfrm>
        </p:spPr>
        <p:txBody>
          <a:bodyPr rtlCol="0">
            <a:noAutofit/>
          </a:bodyPr>
          <a:lstStyle/>
          <a:p>
            <a:r>
              <a:rPr lang="en-US" sz="2400" dirty="0"/>
              <a:t>1.</a:t>
            </a:r>
            <a:r>
              <a:rPr lang="uk-UA" sz="2400" dirty="0"/>
              <a:t> </a:t>
            </a:r>
            <a:r>
              <a:rPr lang="en-US" sz="2400" dirty="0"/>
              <a:t>Check initial memory state. </a:t>
            </a:r>
            <a:endParaRPr lang="uk-UA" sz="2400" dirty="0"/>
          </a:p>
          <a:p>
            <a:r>
              <a:rPr lang="en-US" sz="2400" dirty="0"/>
              <a:t>2.</a:t>
            </a:r>
            <a:r>
              <a:rPr lang="uk-UA" sz="2400" dirty="0"/>
              <a:t> </a:t>
            </a:r>
            <a:r>
              <a:rPr lang="en-US" sz="2400" dirty="0"/>
              <a:t>Execute the suspicious action that should not increase memory. </a:t>
            </a:r>
            <a:endParaRPr lang="uk-UA" sz="2400" dirty="0"/>
          </a:p>
          <a:p>
            <a:r>
              <a:rPr lang="en-US" sz="2400" dirty="0"/>
              <a:t>3.</a:t>
            </a:r>
            <a:r>
              <a:rPr lang="uk-UA" sz="2400" dirty="0"/>
              <a:t> </a:t>
            </a:r>
            <a:r>
              <a:rPr lang="en-US" sz="2400" dirty="0"/>
              <a:t>Check memory again. </a:t>
            </a:r>
            <a:endParaRPr lang="uk-UA" sz="2400" dirty="0"/>
          </a:p>
          <a:p>
            <a:r>
              <a:rPr lang="en-US" sz="2400" dirty="0"/>
              <a:t>4. If memory is significantly higher, There is a </a:t>
            </a:r>
            <a:r>
              <a:rPr lang="en-US" sz="2400" b="1" dirty="0">
                <a:solidFill>
                  <a:srgbClr val="7030A0"/>
                </a:solidFill>
              </a:rPr>
              <a:t>leak</a:t>
            </a:r>
            <a:r>
              <a:rPr lang="en-US" sz="2400" dirty="0"/>
              <a:t>. </a:t>
            </a:r>
            <a:endParaRPr lang="uk-UA" sz="2400" dirty="0"/>
          </a:p>
          <a:p>
            <a:r>
              <a:rPr lang="en-US" sz="2400" dirty="0"/>
              <a:t>5. Use Profiles and Timeline to track what's happening: </a:t>
            </a:r>
            <a:endParaRPr lang="uk-UA" sz="2400" dirty="0"/>
          </a:p>
          <a:p>
            <a:pPr marL="342900" indent="-342900">
              <a:buClrTx/>
              <a:buFont typeface="Arial" panose="020B0604020202020204" pitchFamily="34" charset="0"/>
              <a:buChar char="•"/>
            </a:pPr>
            <a:r>
              <a:rPr lang="en-US" sz="2400" dirty="0"/>
              <a:t>Amount of DOM nodes; </a:t>
            </a:r>
            <a:endParaRPr lang="uk-UA" sz="2400" dirty="0"/>
          </a:p>
          <a:p>
            <a:pPr marL="342900" indent="-342900">
              <a:buClrTx/>
              <a:buFont typeface="Arial" panose="020B0604020202020204" pitchFamily="34" charset="0"/>
              <a:buChar char="•"/>
            </a:pPr>
            <a:r>
              <a:rPr lang="en-US" sz="2400" dirty="0"/>
              <a:t>Retained memory</a:t>
            </a:r>
            <a:endParaRPr lang="ru-RU"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Memory Leaks in JavaScript. Finding</a:t>
            </a:r>
          </a:p>
        </p:txBody>
      </p:sp>
    </p:spTree>
    <p:extLst>
      <p:ext uri="{BB962C8B-B14F-4D97-AF65-F5344CB8AC3E}">
        <p14:creationId xmlns:p14="http://schemas.microsoft.com/office/powerpoint/2010/main" val="24039439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Content Placeholder 2">
            <a:extLst>
              <a:ext uri="{FF2B5EF4-FFF2-40B4-BE49-F238E27FC236}">
                <a16:creationId xmlns:a16="http://schemas.microsoft.com/office/drawing/2014/main" id="{B95DA68F-F0D7-4537-804E-34D57BE29409}"/>
              </a:ext>
            </a:extLst>
          </p:cNvPr>
          <p:cNvSpPr>
            <a:spLocks noGrp="1"/>
          </p:cNvSpPr>
          <p:nvPr>
            <p:ph type="body" sz="quarter" idx="10"/>
          </p:nvPr>
        </p:nvSpPr>
        <p:spPr/>
        <p:txBody>
          <a:bodyPr/>
          <a:lstStyle/>
          <a:p>
            <a:pPr>
              <a:lnSpc>
                <a:spcPct val="80000"/>
              </a:lnSpc>
              <a:buClr>
                <a:srgbClr val="CBCECE"/>
              </a:buClr>
              <a:defRPr/>
            </a:pPr>
            <a:r>
              <a:rPr lang="en-US" sz="2400" dirty="0">
                <a:hlinkClick r:id="rId2"/>
              </a:rPr>
              <a:t>https://www.debuggex.com/cheatsheet/regex/javascript</a:t>
            </a:r>
          </a:p>
          <a:p>
            <a:pPr>
              <a:lnSpc>
                <a:spcPct val="80000"/>
              </a:lnSpc>
              <a:buClr>
                <a:srgbClr val="CBCECE"/>
              </a:buClr>
              <a:defRPr/>
            </a:pPr>
            <a:r>
              <a:rPr lang="en-US" sz="2400" dirty="0">
                <a:hlinkClick r:id="rId2"/>
              </a:rPr>
              <a:t>https://regexr.com/</a:t>
            </a:r>
          </a:p>
          <a:p>
            <a:pPr>
              <a:lnSpc>
                <a:spcPct val="80000"/>
              </a:lnSpc>
              <a:buClr>
                <a:srgbClr val="CBCECE"/>
              </a:buClr>
              <a:defRPr/>
            </a:pPr>
            <a:r>
              <a:rPr lang="en-US" sz="2400" dirty="0">
                <a:hlinkClick r:id="rId2"/>
              </a:rPr>
              <a:t>https://flaviocopes.com/javascript-regular-expressions</a:t>
            </a:r>
          </a:p>
          <a:p>
            <a:pPr>
              <a:lnSpc>
                <a:spcPct val="80000"/>
              </a:lnSpc>
              <a:buClr>
                <a:srgbClr val="CBCECE"/>
              </a:buClr>
              <a:defRPr/>
            </a:pPr>
            <a:r>
              <a:rPr lang="en-US" sz="2400" dirty="0">
                <a:hlinkClick r:id="rId3"/>
              </a:rPr>
              <a:t>https://learn.javascript.ru/regular-expressions</a:t>
            </a:r>
            <a:endParaRPr lang="en-US" sz="2400" dirty="0"/>
          </a:p>
          <a:p>
            <a:pPr>
              <a:lnSpc>
                <a:spcPct val="80000"/>
              </a:lnSpc>
              <a:buClr>
                <a:srgbClr val="CBCECE"/>
              </a:buClr>
              <a:defRPr/>
            </a:pPr>
            <a:r>
              <a:rPr lang="en-US" sz="2400" dirty="0">
                <a:hlinkClick r:id="rId4"/>
              </a:rPr>
              <a:t>https://auth0.com/blog/four-types-of-leaks-in-your-javascript-code-and-how-to-get-rid-of-them/</a:t>
            </a:r>
            <a:endParaRPr lang="uk-UA" sz="2400" dirty="0"/>
          </a:p>
          <a:p>
            <a:pPr>
              <a:lnSpc>
                <a:spcPct val="80000"/>
              </a:lnSpc>
              <a:buClr>
                <a:srgbClr val="CBCECE"/>
              </a:buClr>
              <a:defRPr/>
            </a:pPr>
            <a:endParaRPr lang="en-US" sz="2400" dirty="0">
              <a:hlinkClick r:id="rId5"/>
            </a:endParaRPr>
          </a:p>
          <a:p>
            <a:pPr>
              <a:lnSpc>
                <a:spcPct val="80000"/>
              </a:lnSpc>
              <a:buClr>
                <a:srgbClr val="CBCECE"/>
              </a:buClr>
              <a:defRPr/>
            </a:pPr>
            <a:endParaRPr lang="en-US" sz="2400" dirty="0"/>
          </a:p>
          <a:p>
            <a:pPr>
              <a:lnSpc>
                <a:spcPct val="80000"/>
              </a:lnSpc>
              <a:buClr>
                <a:srgbClr val="CBCECE"/>
              </a:buClr>
              <a:defRPr/>
            </a:pPr>
            <a:endParaRPr lang="uk-UA" sz="2000" dirty="0"/>
          </a:p>
          <a:p>
            <a:pPr>
              <a:lnSpc>
                <a:spcPct val="80000"/>
              </a:lnSpc>
              <a:buClr>
                <a:srgbClr val="CBCECE"/>
              </a:buClr>
              <a:defRPr/>
            </a:pPr>
            <a:endParaRPr lang="ru-RU" sz="2000" dirty="0"/>
          </a:p>
          <a:p>
            <a:pPr eaLnBrk="1" hangingPunct="1">
              <a:lnSpc>
                <a:spcPct val="80000"/>
              </a:lnSpc>
              <a:buClr>
                <a:srgbClr val="CBCECE"/>
              </a:buClr>
              <a:buFont typeface="Calibri" panose="020F0502020204030204" pitchFamily="34" charset="0"/>
              <a:buNone/>
              <a:defRPr/>
            </a:pPr>
            <a:endParaRPr lang="en-US" altLang="en-US" sz="2000" dirty="0"/>
          </a:p>
        </p:txBody>
      </p:sp>
      <p:sp>
        <p:nvSpPr>
          <p:cNvPr id="52227" name="Title 1">
            <a:extLst>
              <a:ext uri="{FF2B5EF4-FFF2-40B4-BE49-F238E27FC236}">
                <a16:creationId xmlns:a16="http://schemas.microsoft.com/office/drawing/2014/main" id="{AE5D3351-90FE-4042-8C2F-E0329C25CE76}"/>
              </a:ext>
            </a:extLst>
          </p:cNvPr>
          <p:cNvSpPr>
            <a:spLocks noGrp="1"/>
          </p:cNvSpPr>
          <p:nvPr>
            <p:ph type="title"/>
          </p:nvPr>
        </p:nvSpPr>
        <p:spPr/>
        <p:txBody>
          <a:bodyPr/>
          <a:lstStyle/>
          <a:p>
            <a:pPr defTabSz="914332">
              <a:spcBef>
                <a:spcPts val="1000"/>
              </a:spcBef>
            </a:pPr>
            <a:r>
              <a:rPr lang="en-US" sz="3600" b="1" dirty="0">
                <a:solidFill>
                  <a:schemeClr val="accent4">
                    <a:lumMod val="10000"/>
                  </a:schemeClr>
                </a:solidFill>
              </a:rPr>
              <a:t>Useful links</a:t>
            </a:r>
          </a:p>
        </p:txBody>
      </p:sp>
    </p:spTree>
    <p:extLst>
      <p:ext uri="{BB962C8B-B14F-4D97-AF65-F5344CB8AC3E}">
        <p14:creationId xmlns:p14="http://schemas.microsoft.com/office/powerpoint/2010/main" val="11609068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DE2274-F6F9-4508-9783-A9EA962AD867}"/>
              </a:ext>
            </a:extLst>
          </p:cNvPr>
          <p:cNvSpPr>
            <a:spLocks noGrp="1"/>
          </p:cNvSpPr>
          <p:nvPr>
            <p:ph type="title"/>
          </p:nvPr>
        </p:nvSpPr>
        <p:spPr>
          <a:xfrm>
            <a:off x="127591" y="404037"/>
            <a:ext cx="12054884" cy="6453962"/>
          </a:xfrm>
        </p:spPr>
        <p:txBody>
          <a:bodyPr/>
          <a:lstStyle/>
          <a:p>
            <a:br>
              <a:rPr lang="en-US" dirty="0"/>
            </a:br>
            <a:br>
              <a:rPr lang="en-US" dirty="0"/>
            </a:br>
            <a:r>
              <a:rPr lang="en-US" dirty="0"/>
              <a:t>THANKS</a:t>
            </a:r>
          </a:p>
        </p:txBody>
      </p:sp>
    </p:spTree>
    <p:extLst>
      <p:ext uri="{BB962C8B-B14F-4D97-AF65-F5344CB8AC3E}">
        <p14:creationId xmlns:p14="http://schemas.microsoft.com/office/powerpoint/2010/main" val="2755334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339701"/>
            <a:ext cx="11494709" cy="5401339"/>
          </a:xfrm>
        </p:spPr>
        <p:txBody>
          <a:bodyPr rtlCol="0">
            <a:noAutofit/>
          </a:bodyPr>
          <a:lstStyle/>
          <a:p>
            <a:pPr marL="342900" indent="-342900">
              <a:spcAft>
                <a:spcPts val="600"/>
              </a:spcAft>
              <a:buClrTx/>
              <a:buFont typeface="Arial" pitchFamily="34" charset="0"/>
              <a:buChar char="•"/>
            </a:pPr>
            <a:r>
              <a:rPr lang="en-US" sz="2400" b="1" dirty="0">
                <a:solidFill>
                  <a:srgbClr val="7030A0"/>
                </a:solidFill>
              </a:rPr>
              <a:t>Regular expressions (</a:t>
            </a:r>
            <a:r>
              <a:rPr lang="en-US" sz="2400" b="1" dirty="0" err="1">
                <a:solidFill>
                  <a:srgbClr val="7030A0"/>
                </a:solidFill>
              </a:rPr>
              <a:t>reg</a:t>
            </a:r>
            <a:r>
              <a:rPr lang="en-US" sz="2400" b="1" dirty="0">
                <a:solidFill>
                  <a:srgbClr val="7030A0"/>
                </a:solidFill>
              </a:rPr>
              <a:t> </a:t>
            </a:r>
            <a:r>
              <a:rPr lang="en-US" sz="2400" b="1" dirty="0" err="1">
                <a:solidFill>
                  <a:srgbClr val="7030A0"/>
                </a:solidFill>
              </a:rPr>
              <a:t>exp</a:t>
            </a:r>
            <a:r>
              <a:rPr lang="en-US" sz="2400" b="1" dirty="0">
                <a:solidFill>
                  <a:srgbClr val="7030A0"/>
                </a:solidFill>
              </a:rPr>
              <a:t>) </a:t>
            </a:r>
            <a:r>
              <a:rPr lang="en-US" sz="2400" dirty="0"/>
              <a:t>- a formal language for finding and manipulating substrings in text</a:t>
            </a:r>
          </a:p>
          <a:p>
            <a:pPr marL="342900" indent="-342900">
              <a:spcAft>
                <a:spcPts val="600"/>
              </a:spcAft>
              <a:buClrTx/>
              <a:buFont typeface="Arial" pitchFamily="34" charset="0"/>
              <a:buChar char="•"/>
            </a:pPr>
            <a:r>
              <a:rPr lang="en-US" sz="2400" dirty="0"/>
              <a:t>Regular expressions date back to the 1950s when they were formalized by Stephen Kleene as a conceptual search pattern for string processing algorithms</a:t>
            </a:r>
          </a:p>
          <a:p>
            <a:pPr marL="342900" indent="-342900">
              <a:spcAft>
                <a:spcPts val="600"/>
              </a:spcAft>
              <a:buClrTx/>
              <a:buFont typeface="Arial" pitchFamily="34" charset="0"/>
              <a:buChar char="•"/>
            </a:pPr>
            <a:r>
              <a:rPr lang="en-US" sz="2400" dirty="0"/>
              <a:t>JavaScript is one of the programming languages ​​in which regular expression support is </a:t>
            </a:r>
            <a:r>
              <a:rPr lang="en-US" sz="2400" b="1" dirty="0">
                <a:solidFill>
                  <a:srgbClr val="7030A0"/>
                </a:solidFill>
              </a:rPr>
              <a:t>built directly into the language</a:t>
            </a:r>
            <a:endParaRPr lang="en-US" sz="2400" dirty="0"/>
          </a:p>
          <a:p>
            <a:pPr marL="342900" indent="-342900">
              <a:spcAft>
                <a:spcPts val="600"/>
              </a:spcAft>
              <a:buClrTx/>
              <a:buFont typeface="Arial" pitchFamily="34" charset="0"/>
              <a:buChar char="•"/>
            </a:pPr>
            <a:r>
              <a:rPr lang="en-US" sz="2400" dirty="0"/>
              <a:t>The result of working with a regular expression can be:</a:t>
            </a:r>
          </a:p>
          <a:p>
            <a:pPr>
              <a:spcAft>
                <a:spcPts val="600"/>
              </a:spcAft>
              <a:buClrTx/>
            </a:pPr>
            <a:r>
              <a:rPr lang="en-US" sz="2400" dirty="0"/>
              <a:t>    -  verification of the presence of the desired sample in the given text;</a:t>
            </a:r>
          </a:p>
          <a:p>
            <a:pPr>
              <a:spcAft>
                <a:spcPts val="600"/>
              </a:spcAft>
              <a:buClrTx/>
            </a:pPr>
            <a:r>
              <a:rPr lang="en-US" sz="2400" dirty="0"/>
              <a:t>    -  definition of a substring of text that is matched to the pattern;</a:t>
            </a:r>
          </a:p>
          <a:p>
            <a:pPr>
              <a:spcAft>
                <a:spcPts val="600"/>
              </a:spcAft>
              <a:buClrTx/>
            </a:pPr>
            <a:r>
              <a:rPr lang="en-US" sz="2400" dirty="0"/>
              <a:t>    -  definition of groups of characters corresponding to individual parts of the sample.</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Main concept</a:t>
            </a:r>
            <a:endParaRPr lang="en-US" sz="3600" b="1" dirty="0">
              <a:latin typeface="Proxima Nova Black" charset="0"/>
            </a:endParaRPr>
          </a:p>
        </p:txBody>
      </p:sp>
    </p:spTree>
    <p:extLst>
      <p:ext uri="{BB962C8B-B14F-4D97-AF65-F5344CB8AC3E}">
        <p14:creationId xmlns:p14="http://schemas.microsoft.com/office/powerpoint/2010/main" val="3552412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254642"/>
            <a:ext cx="11494709" cy="5486399"/>
          </a:xfrm>
        </p:spPr>
        <p:txBody>
          <a:bodyPr rtlCol="0">
            <a:noAutofit/>
          </a:bodyPr>
          <a:lstStyle/>
          <a:p>
            <a:pPr>
              <a:spcAft>
                <a:spcPts val="1000"/>
              </a:spcAft>
            </a:pPr>
            <a:r>
              <a:rPr lang="en-US" sz="2400" dirty="0"/>
              <a:t>A regular expression is a sequence of characters that forms a </a:t>
            </a:r>
            <a:r>
              <a:rPr lang="en-US" sz="2400" b="1" dirty="0">
                <a:solidFill>
                  <a:srgbClr val="7030A0"/>
                </a:solidFill>
              </a:rPr>
              <a:t>search pattern</a:t>
            </a:r>
            <a:r>
              <a:rPr lang="en-US" sz="2400" dirty="0"/>
              <a:t>.</a:t>
            </a:r>
          </a:p>
          <a:p>
            <a:pPr>
              <a:spcAft>
                <a:spcPts val="1000"/>
              </a:spcAft>
            </a:pPr>
            <a:r>
              <a:rPr lang="en-US" sz="2400" dirty="0"/>
              <a:t>When you search for data in a text, you can use this search pattern to describe what you are searching for.</a:t>
            </a:r>
          </a:p>
          <a:p>
            <a:pPr>
              <a:spcAft>
                <a:spcPts val="1000"/>
              </a:spcAft>
            </a:pPr>
            <a:r>
              <a:rPr lang="en-US" sz="2400" dirty="0"/>
              <a:t>JavaScript has a </a:t>
            </a:r>
            <a:r>
              <a:rPr lang="en-US" sz="2400" b="1" dirty="0" err="1">
                <a:solidFill>
                  <a:srgbClr val="7030A0"/>
                </a:solidFill>
              </a:rPr>
              <a:t>RegExp</a:t>
            </a:r>
            <a:r>
              <a:rPr lang="en-US" sz="2400" b="1" dirty="0">
                <a:solidFill>
                  <a:srgbClr val="7030A0"/>
                </a:solidFill>
              </a:rPr>
              <a:t> object </a:t>
            </a:r>
            <a:r>
              <a:rPr lang="en-US" sz="2400" dirty="0"/>
              <a:t>defined to work with regular expressions.</a:t>
            </a:r>
          </a:p>
          <a:p>
            <a:pPr>
              <a:spcAft>
                <a:spcPts val="1000"/>
              </a:spcAft>
            </a:pPr>
            <a:r>
              <a:rPr lang="en-US" sz="2400" dirty="0"/>
              <a:t>There are two syntax options for creating a regular expression:</a:t>
            </a:r>
          </a:p>
          <a:p>
            <a:pPr>
              <a:spcAft>
                <a:spcPts val="1000"/>
              </a:spcAft>
            </a:pPr>
            <a:r>
              <a:rPr lang="en-US" sz="2400" dirty="0"/>
              <a:t>1) creating a </a:t>
            </a:r>
            <a:r>
              <a:rPr lang="en-US" sz="2400" b="1" dirty="0">
                <a:solidFill>
                  <a:srgbClr val="7030A0"/>
                </a:solidFill>
              </a:rPr>
              <a:t>new </a:t>
            </a:r>
            <a:r>
              <a:rPr lang="en-US" sz="2400" b="1" dirty="0" err="1">
                <a:solidFill>
                  <a:srgbClr val="7030A0"/>
                </a:solidFill>
              </a:rPr>
              <a:t>RegExp</a:t>
            </a:r>
            <a:r>
              <a:rPr lang="en-US" sz="2400" b="1" dirty="0">
                <a:solidFill>
                  <a:srgbClr val="7030A0"/>
                </a:solidFill>
              </a:rPr>
              <a:t> object </a:t>
            </a:r>
            <a:r>
              <a:rPr lang="en-US" sz="2400" dirty="0"/>
              <a:t>using the constructor</a:t>
            </a:r>
            <a:r>
              <a:rPr lang="ru-RU" sz="2400" dirty="0"/>
              <a:t>:</a:t>
            </a:r>
          </a:p>
          <a:p>
            <a:pPr>
              <a:spcAft>
                <a:spcPts val="1000"/>
              </a:spcAft>
            </a:pPr>
            <a:r>
              <a:rPr lang="uk-UA" sz="2400" dirty="0"/>
              <a:t>	</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let</a:t>
            </a:r>
            <a:r>
              <a:rPr lang="en-US" dirty="0">
                <a:latin typeface="Consolas" pitchFamily="49" charset="0"/>
                <a:cs typeface="Consolas" pitchFamily="49" charset="0"/>
              </a:rPr>
              <a:t> regexp1 = </a:t>
            </a:r>
            <a:r>
              <a:rPr lang="en-US" dirty="0">
                <a:solidFill>
                  <a:srgbClr val="0070C0"/>
                </a:solidFill>
                <a:latin typeface="Consolas" pitchFamily="49" charset="0"/>
                <a:cs typeface="Consolas" pitchFamily="49" charset="0"/>
              </a:rPr>
              <a:t>new</a:t>
            </a:r>
            <a:r>
              <a:rPr lang="en-US" dirty="0">
                <a:latin typeface="Consolas" pitchFamily="49" charset="0"/>
                <a:cs typeface="Consolas" pitchFamily="49" charset="0"/>
              </a:rPr>
              <a:t> </a:t>
            </a:r>
            <a:r>
              <a:rPr lang="en-US" b="1" dirty="0" err="1">
                <a:solidFill>
                  <a:srgbClr val="7030A0"/>
                </a:solidFill>
                <a:latin typeface="Consolas" pitchFamily="49" charset="0"/>
                <a:cs typeface="Consolas" pitchFamily="49" charset="0"/>
              </a:rPr>
              <a:t>RegExp</a:t>
            </a:r>
            <a:r>
              <a:rPr lang="en-US" dirty="0">
                <a:latin typeface="Consolas" pitchFamily="49" charset="0"/>
                <a:cs typeface="Consolas" pitchFamily="49" charset="0"/>
              </a:rPr>
              <a:t>('pattern')</a:t>
            </a:r>
            <a:endParaRPr lang="uk-UA" dirty="0">
              <a:latin typeface="Consolas" pitchFamily="49" charset="0"/>
              <a:cs typeface="Consolas" pitchFamily="49" charset="0"/>
            </a:endParaRPr>
          </a:p>
          <a:p>
            <a:pPr>
              <a:spcAft>
                <a:spcPts val="1000"/>
              </a:spcAft>
            </a:pPr>
            <a:r>
              <a:rPr lang="uk-UA" sz="2400" dirty="0"/>
              <a:t>2) </a:t>
            </a:r>
            <a:r>
              <a:rPr lang="en-US" sz="2400" dirty="0"/>
              <a:t>use of </a:t>
            </a:r>
            <a:r>
              <a:rPr lang="en-US" sz="2400" b="1" dirty="0">
                <a:solidFill>
                  <a:srgbClr val="7030A0"/>
                </a:solidFill>
              </a:rPr>
              <a:t>regular expression literals</a:t>
            </a:r>
            <a:endParaRPr lang="ru-RU" sz="2400" b="1" dirty="0">
              <a:solidFill>
                <a:srgbClr val="7030A0"/>
              </a:solidFill>
            </a:endParaRPr>
          </a:p>
          <a:p>
            <a:pPr>
              <a:spcAft>
                <a:spcPts val="1000"/>
              </a:spcAft>
            </a:pPr>
            <a:r>
              <a:rPr lang="uk-UA" sz="2400" b="1" dirty="0"/>
              <a:t>	</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let</a:t>
            </a:r>
            <a:r>
              <a:rPr lang="en-US" dirty="0">
                <a:latin typeface="Consolas" pitchFamily="49" charset="0"/>
                <a:cs typeface="Consolas" pitchFamily="49" charset="0"/>
              </a:rPr>
              <a:t> regexp2</a:t>
            </a:r>
            <a:r>
              <a:rPr lang="uk-UA" dirty="0">
                <a:latin typeface="Consolas" pitchFamily="49" charset="0"/>
                <a:cs typeface="Consolas" pitchFamily="49" charset="0"/>
              </a:rPr>
              <a:t> </a:t>
            </a:r>
            <a:r>
              <a:rPr lang="en-US" dirty="0">
                <a:latin typeface="Consolas" pitchFamily="49" charset="0"/>
                <a:cs typeface="Consolas" pitchFamily="49" charset="0"/>
              </a:rPr>
              <a:t>= /pattern/</a:t>
            </a:r>
            <a:endParaRPr lang="uk-UA"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solidFill>
                  <a:schemeClr val="accent4">
                    <a:lumMod val="10000"/>
                  </a:schemeClr>
                </a:solidFill>
                <a:latin typeface="Proxima Nova Black" charset="0"/>
              </a:rPr>
              <a:t>Regular expressions in JavaScript</a:t>
            </a:r>
            <a:endParaRPr lang="en-US" sz="3600" b="1" dirty="0">
              <a:latin typeface="Proxima Nova Black" charset="0"/>
            </a:endParaRPr>
          </a:p>
        </p:txBody>
      </p:sp>
    </p:spTree>
    <p:extLst>
      <p:ext uri="{BB962C8B-B14F-4D97-AF65-F5344CB8AC3E}">
        <p14:creationId xmlns:p14="http://schemas.microsoft.com/office/powerpoint/2010/main" val="24251736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105896"/>
            <a:ext cx="11494709" cy="5635145"/>
          </a:xfrm>
        </p:spPr>
        <p:txBody>
          <a:bodyPr rtlCol="0">
            <a:noAutofit/>
          </a:bodyPr>
          <a:lstStyle/>
          <a:p>
            <a:r>
              <a:rPr lang="en-US" sz="2400" dirty="0"/>
              <a:t>Regular expressions may </a:t>
            </a:r>
            <a:r>
              <a:rPr lang="uk-UA" sz="2400" dirty="0"/>
              <a:t>(</a:t>
            </a:r>
            <a:r>
              <a:rPr lang="en-US" sz="2400" dirty="0"/>
              <a:t>or may not</a:t>
            </a:r>
            <a:r>
              <a:rPr lang="uk-UA" sz="2400" dirty="0"/>
              <a:t>)</a:t>
            </a:r>
            <a:r>
              <a:rPr lang="en-US" sz="2400" dirty="0"/>
              <a:t> have flags that affect the search:</a:t>
            </a:r>
            <a:endParaRPr lang="uk-UA" sz="2400" dirty="0"/>
          </a:p>
          <a:p>
            <a:r>
              <a:rPr lang="uk-UA" sz="2400" dirty="0"/>
              <a:t>		</a:t>
            </a:r>
            <a:r>
              <a:rPr lang="en-US" dirty="0">
                <a:solidFill>
                  <a:srgbClr val="0070C0"/>
                </a:solidFill>
                <a:latin typeface="Consolas" pitchFamily="49" charset="0"/>
                <a:cs typeface="Consolas" pitchFamily="49" charset="0"/>
              </a:rPr>
              <a:t>let</a:t>
            </a:r>
            <a:r>
              <a:rPr lang="en-US" dirty="0">
                <a:latin typeface="Consolas" pitchFamily="49" charset="0"/>
                <a:cs typeface="Consolas" pitchFamily="49" charset="0"/>
              </a:rPr>
              <a:t> </a:t>
            </a:r>
            <a:r>
              <a:rPr lang="en-US" dirty="0" err="1">
                <a:latin typeface="Consolas" pitchFamily="49" charset="0"/>
                <a:cs typeface="Consolas" pitchFamily="49" charset="0"/>
              </a:rPr>
              <a:t>regexp</a:t>
            </a:r>
            <a:r>
              <a:rPr lang="en-US" dirty="0">
                <a:latin typeface="Consolas" pitchFamily="49" charset="0"/>
                <a:cs typeface="Consolas" pitchFamily="49" charset="0"/>
              </a:rPr>
              <a:t> = </a:t>
            </a:r>
            <a:r>
              <a:rPr lang="en-US" dirty="0">
                <a:solidFill>
                  <a:srgbClr val="0070C0"/>
                </a:solidFill>
                <a:latin typeface="Consolas" pitchFamily="49" charset="0"/>
                <a:cs typeface="Consolas" pitchFamily="49" charset="0"/>
              </a:rPr>
              <a:t>new</a:t>
            </a:r>
            <a:r>
              <a:rPr lang="en-US" dirty="0">
                <a:latin typeface="Consolas" pitchFamily="49" charset="0"/>
                <a:cs typeface="Consolas" pitchFamily="49" charset="0"/>
              </a:rPr>
              <a:t> </a:t>
            </a:r>
            <a:r>
              <a:rPr lang="en-US" dirty="0" err="1">
                <a:latin typeface="Consolas" pitchFamily="49" charset="0"/>
                <a:cs typeface="Consolas" pitchFamily="49" charset="0"/>
              </a:rPr>
              <a:t>RegExp</a:t>
            </a:r>
            <a:r>
              <a:rPr lang="en-US" dirty="0">
                <a:latin typeface="Consolas" pitchFamily="49" charset="0"/>
                <a:cs typeface="Consolas" pitchFamily="49" charset="0"/>
              </a:rPr>
              <a:t>("pattern", "</a:t>
            </a:r>
            <a:r>
              <a:rPr lang="en-US" b="1" dirty="0">
                <a:solidFill>
                  <a:srgbClr val="7030A0"/>
                </a:solidFill>
                <a:latin typeface="Consolas" pitchFamily="49" charset="0"/>
                <a:cs typeface="Consolas" pitchFamily="49" charset="0"/>
              </a:rPr>
              <a:t>flags</a:t>
            </a:r>
            <a:r>
              <a:rPr lang="en-US" dirty="0">
                <a:latin typeface="Consolas" pitchFamily="49" charset="0"/>
                <a:cs typeface="Consolas" pitchFamily="49" charset="0"/>
              </a:rPr>
              <a:t>");</a:t>
            </a:r>
          </a:p>
          <a:p>
            <a:r>
              <a:rPr lang="uk-UA" dirty="0">
                <a:solidFill>
                  <a:srgbClr val="0000FF"/>
                </a:solidFill>
                <a:latin typeface="Consolas" pitchFamily="49" charset="0"/>
                <a:cs typeface="Consolas" pitchFamily="49" charset="0"/>
              </a:rPr>
              <a:t>		</a:t>
            </a:r>
            <a:r>
              <a:rPr lang="en-US" dirty="0">
                <a:solidFill>
                  <a:srgbClr val="0070C0"/>
                </a:solidFill>
                <a:latin typeface="Consolas" pitchFamily="49" charset="0"/>
                <a:cs typeface="Consolas" pitchFamily="49" charset="0"/>
              </a:rPr>
              <a:t>let</a:t>
            </a:r>
            <a:r>
              <a:rPr lang="en-US" dirty="0">
                <a:latin typeface="Consolas" pitchFamily="49" charset="0"/>
                <a:cs typeface="Consolas" pitchFamily="49" charset="0"/>
              </a:rPr>
              <a:t> </a:t>
            </a:r>
            <a:r>
              <a:rPr lang="en-US" dirty="0" err="1">
                <a:latin typeface="Consolas" pitchFamily="49" charset="0"/>
                <a:cs typeface="Consolas" pitchFamily="49" charset="0"/>
              </a:rPr>
              <a:t>regexp</a:t>
            </a:r>
            <a:r>
              <a:rPr lang="en-US" dirty="0">
                <a:latin typeface="Consolas" pitchFamily="49" charset="0"/>
                <a:cs typeface="Consolas" pitchFamily="49" charset="0"/>
              </a:rPr>
              <a:t> = /pattern/</a:t>
            </a:r>
            <a:r>
              <a:rPr lang="en-US" b="1" dirty="0">
                <a:solidFill>
                  <a:srgbClr val="7030A0"/>
                </a:solidFill>
                <a:latin typeface="Consolas" pitchFamily="49" charset="0"/>
                <a:cs typeface="Consolas" pitchFamily="49" charset="0"/>
              </a:rPr>
              <a:t>flags</a:t>
            </a:r>
            <a:r>
              <a:rPr lang="en-US" dirty="0">
                <a:latin typeface="Consolas" pitchFamily="49" charset="0"/>
                <a:cs typeface="Consolas" pitchFamily="49" charset="0"/>
              </a:rPr>
              <a:t>;</a:t>
            </a:r>
          </a:p>
          <a:p>
            <a:endParaRPr lang="ru-RU" dirty="0">
              <a:latin typeface="Consolas" pitchFamily="49" charset="0"/>
              <a:cs typeface="Consolas" pitchFamily="49" charset="0"/>
            </a:endParaRPr>
          </a:p>
          <a:p>
            <a:pPr>
              <a:spcAft>
                <a:spcPts val="600"/>
              </a:spcAft>
            </a:pPr>
            <a:r>
              <a:rPr lang="ru-RU" sz="2400" b="1" dirty="0">
                <a:solidFill>
                  <a:srgbClr val="7030A0"/>
                </a:solidFill>
              </a:rPr>
              <a:t>i </a:t>
            </a:r>
            <a:r>
              <a:rPr lang="ru-RU" sz="2400" dirty="0"/>
              <a:t>  </a:t>
            </a:r>
            <a:r>
              <a:rPr lang="en-US" sz="2400" dirty="0"/>
              <a:t>-</a:t>
            </a:r>
            <a:r>
              <a:rPr lang="ru-RU" sz="2400" dirty="0"/>
              <a:t> </a:t>
            </a:r>
            <a:r>
              <a:rPr lang="en-US" sz="2400" dirty="0"/>
              <a:t> with this flag, the search is not case sensitive: there is no difference between x and X</a:t>
            </a:r>
            <a:endParaRPr lang="ru-RU" sz="2400" dirty="0"/>
          </a:p>
          <a:p>
            <a:pPr>
              <a:spcAft>
                <a:spcPts val="600"/>
              </a:spcAft>
            </a:pPr>
            <a:r>
              <a:rPr lang="ru-RU" sz="2400" b="1" dirty="0">
                <a:solidFill>
                  <a:srgbClr val="7030A0"/>
                </a:solidFill>
              </a:rPr>
              <a:t>g</a:t>
            </a:r>
            <a:r>
              <a:rPr lang="ru-RU" sz="2400" dirty="0"/>
              <a:t>  </a:t>
            </a:r>
            <a:r>
              <a:rPr lang="en-US" sz="2400" dirty="0"/>
              <a:t>-  with this flag, the search searches for all matches, without it, only the first</a:t>
            </a:r>
            <a:endParaRPr lang="ru-RU" sz="2400" dirty="0"/>
          </a:p>
          <a:p>
            <a:pPr>
              <a:spcAft>
                <a:spcPts val="600"/>
              </a:spcAft>
            </a:pPr>
            <a:r>
              <a:rPr lang="ru-RU" sz="2400" b="1" dirty="0">
                <a:solidFill>
                  <a:srgbClr val="7030A0"/>
                </a:solidFill>
              </a:rPr>
              <a:t>m</a:t>
            </a:r>
            <a:r>
              <a:rPr lang="ru-RU" sz="2400" dirty="0"/>
              <a:t>  </a:t>
            </a:r>
            <a:r>
              <a:rPr lang="en-US" sz="2400" dirty="0"/>
              <a:t>-</a:t>
            </a:r>
            <a:r>
              <a:rPr lang="ru-RU" sz="2400" dirty="0"/>
              <a:t> </a:t>
            </a:r>
            <a:r>
              <a:rPr lang="en-US" sz="2400" dirty="0"/>
              <a:t> multiline mode</a:t>
            </a:r>
          </a:p>
          <a:p>
            <a:pPr>
              <a:spcAft>
                <a:spcPts val="600"/>
              </a:spcAft>
            </a:pPr>
            <a:r>
              <a:rPr lang="ru-RU" sz="2400" b="1" dirty="0">
                <a:solidFill>
                  <a:srgbClr val="7030A0"/>
                </a:solidFill>
              </a:rPr>
              <a:t>s</a:t>
            </a:r>
            <a:r>
              <a:rPr lang="ru-RU" sz="2400" dirty="0"/>
              <a:t>  </a:t>
            </a:r>
            <a:r>
              <a:rPr lang="en-US" sz="2400" dirty="0"/>
              <a:t>-</a:t>
            </a:r>
            <a:r>
              <a:rPr lang="ru-RU" sz="2400" dirty="0"/>
              <a:t> </a:t>
            </a:r>
            <a:r>
              <a:rPr lang="en-US" sz="2400" dirty="0"/>
              <a:t> turns on the “</a:t>
            </a:r>
            <a:r>
              <a:rPr lang="en-US" sz="2400" dirty="0" err="1"/>
              <a:t>dotall</a:t>
            </a:r>
            <a:r>
              <a:rPr lang="en-US" sz="2400" dirty="0"/>
              <a:t>” mode, at which point . can match linefeed character \n</a:t>
            </a:r>
          </a:p>
          <a:p>
            <a:pPr>
              <a:spcAft>
                <a:spcPts val="600"/>
              </a:spcAft>
            </a:pPr>
            <a:r>
              <a:rPr lang="ru-RU" sz="2400" b="1" dirty="0">
                <a:solidFill>
                  <a:srgbClr val="7030A0"/>
                </a:solidFill>
              </a:rPr>
              <a:t>u</a:t>
            </a:r>
            <a:r>
              <a:rPr lang="ru-RU" sz="2400" dirty="0"/>
              <a:t>  </a:t>
            </a:r>
            <a:r>
              <a:rPr lang="en-US" sz="2400" dirty="0"/>
              <a:t>-</a:t>
            </a:r>
            <a:r>
              <a:rPr lang="ru-RU" sz="2400" dirty="0"/>
              <a:t> </a:t>
            </a:r>
            <a:r>
              <a:rPr lang="en-US" sz="2400" dirty="0"/>
              <a:t> includes full Unicode support</a:t>
            </a:r>
            <a:endParaRPr lang="ru-RU" sz="2400" dirty="0"/>
          </a:p>
          <a:p>
            <a:pPr>
              <a:spcAft>
                <a:spcPts val="600"/>
              </a:spcAft>
            </a:pPr>
            <a:r>
              <a:rPr lang="ru-RU" sz="2400" b="1" dirty="0">
                <a:solidFill>
                  <a:srgbClr val="7030A0"/>
                </a:solidFill>
              </a:rPr>
              <a:t>y</a:t>
            </a:r>
            <a:r>
              <a:rPr lang="ru-RU" sz="2400" dirty="0"/>
              <a:t>   </a:t>
            </a:r>
            <a:r>
              <a:rPr lang="en-US" sz="2400" dirty="0"/>
              <a:t>-</a:t>
            </a:r>
            <a:r>
              <a:rPr lang="ru-RU" sz="2400" dirty="0"/>
              <a:t> </a:t>
            </a:r>
            <a:r>
              <a:rPr lang="en-US" sz="2400" dirty="0"/>
              <a:t>search mode for a specific position in the text</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solidFill>
                  <a:schemeClr val="accent4">
                    <a:lumMod val="10000"/>
                  </a:schemeClr>
                </a:solidFill>
                <a:latin typeface="Proxima Nova Black" charset="0"/>
              </a:rPr>
              <a:t>Regular expressions </a:t>
            </a:r>
            <a:r>
              <a:rPr lang="en-US" sz="3600" dirty="0">
                <a:latin typeface="Proxima Nova Black" charset="0"/>
              </a:rPr>
              <a:t>flags</a:t>
            </a:r>
            <a:endParaRPr lang="en-US" sz="3600" b="1" dirty="0">
              <a:latin typeface="Proxima Nova Black" charset="0"/>
            </a:endParaRPr>
          </a:p>
        </p:txBody>
      </p:sp>
    </p:spTree>
    <p:extLst>
      <p:ext uri="{BB962C8B-B14F-4D97-AF65-F5344CB8AC3E}">
        <p14:creationId xmlns:p14="http://schemas.microsoft.com/office/powerpoint/2010/main" val="34272018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04037" y="1201479"/>
            <a:ext cx="11283402" cy="5539562"/>
          </a:xfrm>
        </p:spPr>
        <p:txBody>
          <a:bodyPr rtlCol="0">
            <a:noAutofit/>
          </a:bodyPr>
          <a:lstStyle/>
          <a:p>
            <a:r>
              <a:rPr lang="en-US" sz="2400" dirty="0"/>
              <a:t>The </a:t>
            </a:r>
            <a:r>
              <a:rPr lang="en-US" sz="2400" b="1" dirty="0">
                <a:solidFill>
                  <a:srgbClr val="7030A0"/>
                </a:solidFill>
              </a:rPr>
              <a:t>exec</a:t>
            </a:r>
            <a:r>
              <a:rPr lang="uk-UA" sz="2400" b="1" dirty="0">
                <a:solidFill>
                  <a:srgbClr val="7030A0"/>
                </a:solidFill>
              </a:rPr>
              <a:t>()</a:t>
            </a:r>
            <a:r>
              <a:rPr lang="en-US" sz="2400" dirty="0">
                <a:solidFill>
                  <a:srgbClr val="7030A0"/>
                </a:solidFill>
              </a:rPr>
              <a:t> </a:t>
            </a:r>
            <a:r>
              <a:rPr lang="en-US" sz="2400" dirty="0"/>
              <a:t>method searches string for text that </a:t>
            </a:r>
            <a:r>
              <a:rPr lang="en-US" sz="2400" b="1" dirty="0">
                <a:solidFill>
                  <a:srgbClr val="7030A0"/>
                </a:solidFill>
              </a:rPr>
              <a:t>matches </a:t>
            </a:r>
            <a:r>
              <a:rPr lang="en-US" sz="2400" b="1" dirty="0" err="1">
                <a:solidFill>
                  <a:srgbClr val="7030A0"/>
                </a:solidFill>
              </a:rPr>
              <a:t>regexp</a:t>
            </a:r>
            <a:r>
              <a:rPr lang="en-US" sz="2400" dirty="0"/>
              <a:t>. If it finds a match, it returns an </a:t>
            </a:r>
            <a:r>
              <a:rPr lang="en-US" sz="2400" b="1" dirty="0">
                <a:solidFill>
                  <a:srgbClr val="7030A0"/>
                </a:solidFill>
              </a:rPr>
              <a:t>array of results</a:t>
            </a:r>
            <a:r>
              <a:rPr lang="en-US" sz="2400" dirty="0"/>
              <a:t>; otherwise, it returns </a:t>
            </a:r>
            <a:r>
              <a:rPr lang="en-US" sz="2400" b="1" dirty="0">
                <a:solidFill>
                  <a:srgbClr val="7030A0"/>
                </a:solidFill>
              </a:rPr>
              <a:t>null</a:t>
            </a:r>
            <a:r>
              <a:rPr lang="en-US" sz="2400" dirty="0"/>
              <a:t>.</a:t>
            </a:r>
            <a:endParaRPr lang="uk-UA" sz="2400" dirty="0"/>
          </a:p>
          <a:p>
            <a:r>
              <a:rPr lang="uk-UA" sz="2400" dirty="0"/>
              <a:t>				</a:t>
            </a:r>
            <a:r>
              <a:rPr lang="uk-UA" sz="2400" dirty="0">
                <a:latin typeface="Consolas" pitchFamily="49" charset="0"/>
                <a:cs typeface="Consolas" pitchFamily="49" charset="0"/>
              </a:rPr>
              <a:t> </a:t>
            </a:r>
            <a:r>
              <a:rPr lang="en-US" sz="2400" dirty="0" err="1">
                <a:latin typeface="Consolas" pitchFamily="49" charset="0"/>
                <a:cs typeface="Consolas" pitchFamily="49" charset="0"/>
              </a:rPr>
              <a:t>RegExp.</a:t>
            </a:r>
            <a:r>
              <a:rPr lang="en-US" sz="2400" b="1" dirty="0" err="1">
                <a:solidFill>
                  <a:srgbClr val="7030A0"/>
                </a:solidFill>
                <a:latin typeface="Consolas" pitchFamily="49" charset="0"/>
                <a:cs typeface="Consolas" pitchFamily="49" charset="0"/>
              </a:rPr>
              <a:t>exec</a:t>
            </a:r>
            <a:r>
              <a:rPr lang="en-US" sz="2400" dirty="0">
                <a:latin typeface="Consolas" pitchFamily="49" charset="0"/>
                <a:cs typeface="Consolas" pitchFamily="49" charset="0"/>
              </a:rPr>
              <a:t>( string );</a:t>
            </a:r>
            <a:endParaRPr lang="uk-UA" sz="2400" dirty="0">
              <a:latin typeface="Consolas" pitchFamily="49" charset="0"/>
              <a:cs typeface="Consolas" pitchFamily="49" charset="0"/>
            </a:endParaRPr>
          </a:p>
          <a:p>
            <a:endParaRPr lang="uk-UA" sz="2400" dirty="0"/>
          </a:p>
          <a:p>
            <a:r>
              <a:rPr lang="en-US" dirty="0">
                <a:solidFill>
                  <a:srgbClr val="0070C0"/>
                </a:solidFill>
                <a:latin typeface="Consolas" pitchFamily="49" charset="0"/>
                <a:cs typeface="Consolas" pitchFamily="49" charset="0"/>
              </a:rPr>
              <a:t>let</a:t>
            </a:r>
            <a:r>
              <a:rPr lang="en-US" dirty="0">
                <a:latin typeface="Consolas" pitchFamily="49" charset="0"/>
                <a:cs typeface="Consolas" pitchFamily="49" charset="0"/>
              </a:rPr>
              <a:t> </a:t>
            </a:r>
            <a:r>
              <a:rPr lang="en-US" dirty="0" err="1">
                <a:latin typeface="Consolas" pitchFamily="49" charset="0"/>
                <a:cs typeface="Consolas" pitchFamily="49" charset="0"/>
              </a:rPr>
              <a:t>str</a:t>
            </a:r>
            <a:r>
              <a:rPr lang="en-US" dirty="0">
                <a:latin typeface="Consolas" pitchFamily="49" charset="0"/>
                <a:cs typeface="Consolas" pitchFamily="49" charset="0"/>
              </a:rPr>
              <a:t> = "Data transfer started!";</a:t>
            </a:r>
          </a:p>
          <a:p>
            <a:r>
              <a:rPr lang="en-US" dirty="0">
                <a:solidFill>
                  <a:srgbClr val="0070C0"/>
                </a:solidFill>
                <a:latin typeface="Consolas" pitchFamily="49" charset="0"/>
                <a:cs typeface="Consolas" pitchFamily="49" charset="0"/>
              </a:rPr>
              <a:t>let</a:t>
            </a:r>
            <a:r>
              <a:rPr lang="en-US" dirty="0">
                <a:latin typeface="Consolas" pitchFamily="49" charset="0"/>
                <a:cs typeface="Consolas" pitchFamily="49" charset="0"/>
              </a:rPr>
              <a:t> </a:t>
            </a:r>
            <a:r>
              <a:rPr lang="en-US" dirty="0" err="1">
                <a:latin typeface="Consolas" pitchFamily="49" charset="0"/>
                <a:cs typeface="Consolas" pitchFamily="49" charset="0"/>
              </a:rPr>
              <a:t>regExp</a:t>
            </a:r>
            <a:r>
              <a:rPr lang="en-US" dirty="0">
                <a:latin typeface="Consolas" pitchFamily="49" charset="0"/>
                <a:cs typeface="Consolas" pitchFamily="49" charset="0"/>
              </a:rPr>
              <a:t> = /Data/;</a:t>
            </a:r>
          </a:p>
          <a:p>
            <a:r>
              <a:rPr lang="en-US" dirty="0">
                <a:solidFill>
                  <a:srgbClr val="0070C0"/>
                </a:solidFill>
                <a:latin typeface="Consolas" pitchFamily="49" charset="0"/>
                <a:cs typeface="Consolas" pitchFamily="49" charset="0"/>
              </a:rPr>
              <a:t>let</a:t>
            </a:r>
            <a:r>
              <a:rPr lang="en-US" dirty="0">
                <a:latin typeface="Consolas" pitchFamily="49" charset="0"/>
                <a:cs typeface="Consolas" pitchFamily="49" charset="0"/>
              </a:rPr>
              <a:t> result = </a:t>
            </a:r>
            <a:r>
              <a:rPr lang="en-US" dirty="0" err="1">
                <a:latin typeface="Consolas" pitchFamily="49" charset="0"/>
                <a:cs typeface="Consolas" pitchFamily="49" charset="0"/>
              </a:rPr>
              <a:t>regExp.</a:t>
            </a:r>
            <a:r>
              <a:rPr lang="en-US" b="1" dirty="0" err="1">
                <a:solidFill>
                  <a:srgbClr val="7030A0"/>
                </a:solidFill>
                <a:latin typeface="Consolas" pitchFamily="49" charset="0"/>
                <a:cs typeface="Consolas" pitchFamily="49" charset="0"/>
              </a:rPr>
              <a:t>exec</a:t>
            </a:r>
            <a:r>
              <a:rPr lang="en-US" dirty="0">
                <a:latin typeface="Consolas" pitchFamily="49" charset="0"/>
                <a:cs typeface="Consolas" pitchFamily="49" charset="0"/>
              </a:rPr>
              <a:t>(</a:t>
            </a:r>
            <a:r>
              <a:rPr lang="en-US" dirty="0" err="1">
                <a:latin typeface="Consolas" pitchFamily="49" charset="0"/>
                <a:cs typeface="Consolas" pitchFamily="49" charset="0"/>
              </a:rPr>
              <a:t>str</a:t>
            </a:r>
            <a:r>
              <a:rPr lang="en-US" dirty="0">
                <a:latin typeface="Consolas" pitchFamily="49" charset="0"/>
                <a:cs typeface="Consolas" pitchFamily="49" charset="0"/>
              </a:rPr>
              <a:t>);</a:t>
            </a:r>
          </a:p>
          <a:p>
            <a:r>
              <a:rPr lang="en-US" dirty="0">
                <a:solidFill>
                  <a:srgbClr val="0070C0"/>
                </a:solidFill>
                <a:latin typeface="Consolas" pitchFamily="49" charset="0"/>
                <a:cs typeface="Consolas" pitchFamily="49" charset="0"/>
              </a:rPr>
              <a:t>console.log</a:t>
            </a:r>
            <a:r>
              <a:rPr lang="en-US" dirty="0">
                <a:latin typeface="Consolas" pitchFamily="49" charset="0"/>
                <a:cs typeface="Consolas" pitchFamily="49" charset="0"/>
              </a:rPr>
              <a:t>(result);   </a:t>
            </a:r>
            <a:r>
              <a:rPr lang="en-US" dirty="0">
                <a:solidFill>
                  <a:schemeClr val="bg1">
                    <a:lumMod val="50000"/>
                  </a:schemeClr>
                </a:solidFill>
                <a:latin typeface="Consolas" pitchFamily="49" charset="0"/>
                <a:cs typeface="Consolas" pitchFamily="49" charset="0"/>
              </a:rPr>
              <a:t>// Data</a:t>
            </a:r>
          </a:p>
          <a:p>
            <a:r>
              <a:rPr lang="en-US" dirty="0">
                <a:latin typeface="Consolas" pitchFamily="49" charset="0"/>
                <a:cs typeface="Consolas" pitchFamily="49" charset="0"/>
              </a:rPr>
              <a:t> </a:t>
            </a:r>
          </a:p>
          <a:p>
            <a:r>
              <a:rPr lang="en-US" dirty="0" err="1">
                <a:latin typeface="Consolas" pitchFamily="49" charset="0"/>
                <a:cs typeface="Consolas" pitchFamily="49" charset="0"/>
              </a:rPr>
              <a:t>str</a:t>
            </a:r>
            <a:r>
              <a:rPr lang="en-US" dirty="0">
                <a:latin typeface="Consolas" pitchFamily="49" charset="0"/>
                <a:cs typeface="Consolas" pitchFamily="49" charset="0"/>
              </a:rPr>
              <a:t> = "Session complete";</a:t>
            </a:r>
          </a:p>
          <a:p>
            <a:r>
              <a:rPr lang="en-US" dirty="0">
                <a:latin typeface="Consolas" pitchFamily="49" charset="0"/>
                <a:cs typeface="Consolas" pitchFamily="49" charset="0"/>
              </a:rPr>
              <a:t>result = </a:t>
            </a:r>
            <a:r>
              <a:rPr lang="en-US" dirty="0" err="1">
                <a:latin typeface="Consolas" pitchFamily="49" charset="0"/>
                <a:cs typeface="Consolas" pitchFamily="49" charset="0"/>
              </a:rPr>
              <a:t>regExp.</a:t>
            </a:r>
            <a:r>
              <a:rPr lang="en-US" b="1" dirty="0" err="1">
                <a:solidFill>
                  <a:srgbClr val="7030A0"/>
                </a:solidFill>
                <a:latin typeface="Consolas" pitchFamily="49" charset="0"/>
                <a:cs typeface="Consolas" pitchFamily="49" charset="0"/>
              </a:rPr>
              <a:t>exec</a:t>
            </a:r>
            <a:r>
              <a:rPr lang="en-US" dirty="0">
                <a:latin typeface="Consolas" pitchFamily="49" charset="0"/>
                <a:cs typeface="Consolas" pitchFamily="49" charset="0"/>
              </a:rPr>
              <a:t>(</a:t>
            </a:r>
            <a:r>
              <a:rPr lang="en-US" dirty="0" err="1">
                <a:latin typeface="Consolas" pitchFamily="49" charset="0"/>
                <a:cs typeface="Consolas" pitchFamily="49" charset="0"/>
              </a:rPr>
              <a:t>str</a:t>
            </a:r>
            <a:r>
              <a:rPr lang="en-US" dirty="0">
                <a:latin typeface="Consolas" pitchFamily="49" charset="0"/>
                <a:cs typeface="Consolas" pitchFamily="49" charset="0"/>
              </a:rPr>
              <a:t>);</a:t>
            </a:r>
          </a:p>
          <a:p>
            <a:r>
              <a:rPr lang="en-US" dirty="0">
                <a:solidFill>
                  <a:srgbClr val="0070C0"/>
                </a:solidFill>
                <a:latin typeface="Consolas" pitchFamily="49" charset="0"/>
                <a:cs typeface="Consolas" pitchFamily="49" charset="0"/>
              </a:rPr>
              <a:t>console.log</a:t>
            </a:r>
            <a:r>
              <a:rPr lang="en-US" dirty="0">
                <a:latin typeface="Consolas" pitchFamily="49" charset="0"/>
                <a:cs typeface="Consolas" pitchFamily="49" charset="0"/>
              </a:rPr>
              <a:t>(result);   </a:t>
            </a:r>
            <a:r>
              <a:rPr lang="en-US" dirty="0">
                <a:solidFill>
                  <a:schemeClr val="bg1">
                    <a:lumMod val="50000"/>
                  </a:schemeClr>
                </a:solidFill>
                <a:latin typeface="Consolas" pitchFamily="49" charset="0"/>
                <a:cs typeface="Consolas" pitchFamily="49" charset="0"/>
              </a:rPr>
              <a:t>// null</a:t>
            </a:r>
          </a:p>
          <a:p>
            <a:endParaRPr lang="en-US" sz="2400" dirty="0"/>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err="1">
                <a:latin typeface="Proxima Nova Black" charset="0"/>
              </a:rPr>
              <a:t>RegExp</a:t>
            </a:r>
            <a:r>
              <a:rPr lang="en-US" sz="3600" dirty="0">
                <a:latin typeface="Proxima Nova Black" charset="0"/>
              </a:rPr>
              <a:t> methods. exec()</a:t>
            </a:r>
            <a:endParaRPr lang="en-US" sz="3600" b="1" dirty="0">
              <a:latin typeface="Proxima Nova Black" charset="0"/>
            </a:endParaRPr>
          </a:p>
        </p:txBody>
      </p:sp>
    </p:spTree>
    <p:extLst>
      <p:ext uri="{BB962C8B-B14F-4D97-AF65-F5344CB8AC3E}">
        <p14:creationId xmlns:p14="http://schemas.microsoft.com/office/powerpoint/2010/main" val="25136446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04037" y="1201479"/>
            <a:ext cx="11283402" cy="5539562"/>
          </a:xfrm>
        </p:spPr>
        <p:txBody>
          <a:bodyPr rtlCol="0">
            <a:noAutofit/>
          </a:bodyPr>
          <a:lstStyle/>
          <a:p>
            <a:r>
              <a:rPr lang="en-US" sz="2400" dirty="0"/>
              <a:t>The </a:t>
            </a:r>
            <a:r>
              <a:rPr lang="en-US" sz="2400" b="1" dirty="0">
                <a:solidFill>
                  <a:srgbClr val="7030A0"/>
                </a:solidFill>
              </a:rPr>
              <a:t>test()</a:t>
            </a:r>
            <a:r>
              <a:rPr lang="en-US" sz="2400" dirty="0"/>
              <a:t> method searches string for text that matches </a:t>
            </a:r>
            <a:r>
              <a:rPr lang="en-US" sz="2400" dirty="0" err="1"/>
              <a:t>regexp</a:t>
            </a:r>
            <a:r>
              <a:rPr lang="en-US" sz="2400" dirty="0"/>
              <a:t>. If it finds a match, it </a:t>
            </a:r>
            <a:r>
              <a:rPr lang="en-US" sz="2400" b="1" dirty="0">
                <a:solidFill>
                  <a:srgbClr val="7030A0"/>
                </a:solidFill>
              </a:rPr>
              <a:t>returns true</a:t>
            </a:r>
            <a:r>
              <a:rPr lang="en-US" sz="2400" dirty="0"/>
              <a:t>; otherwise, it </a:t>
            </a:r>
            <a:r>
              <a:rPr lang="en-US" sz="2400" b="1" dirty="0">
                <a:solidFill>
                  <a:srgbClr val="7030A0"/>
                </a:solidFill>
              </a:rPr>
              <a:t>returns</a:t>
            </a:r>
            <a:r>
              <a:rPr lang="en-US" sz="2400" dirty="0"/>
              <a:t> </a:t>
            </a:r>
            <a:r>
              <a:rPr lang="en-US" sz="2400" b="1" dirty="0">
                <a:solidFill>
                  <a:srgbClr val="7030A0"/>
                </a:solidFill>
              </a:rPr>
              <a:t>false</a:t>
            </a:r>
            <a:r>
              <a:rPr lang="en-US" sz="2400" dirty="0"/>
              <a:t>.</a:t>
            </a:r>
            <a:r>
              <a:rPr lang="uk-UA" sz="2400" dirty="0"/>
              <a:t>				</a:t>
            </a:r>
            <a:r>
              <a:rPr lang="en-US" sz="2400" dirty="0"/>
              <a:t> </a:t>
            </a:r>
            <a:r>
              <a:rPr lang="uk-UA" sz="2400" dirty="0"/>
              <a:t>    </a:t>
            </a:r>
            <a:endParaRPr lang="en-US" sz="2400" dirty="0"/>
          </a:p>
          <a:p>
            <a:r>
              <a:rPr lang="en-US" sz="2400" dirty="0"/>
              <a:t>				</a:t>
            </a:r>
            <a:r>
              <a:rPr lang="en-US" sz="2400" dirty="0">
                <a:latin typeface="Consolas" pitchFamily="49" charset="0"/>
                <a:cs typeface="Consolas" pitchFamily="49" charset="0"/>
              </a:rPr>
              <a:t> </a:t>
            </a:r>
            <a:r>
              <a:rPr lang="en-US" sz="2400" dirty="0" err="1">
                <a:latin typeface="Consolas" pitchFamily="49" charset="0"/>
                <a:cs typeface="Consolas" pitchFamily="49" charset="0"/>
              </a:rPr>
              <a:t>RegExp.</a:t>
            </a:r>
            <a:r>
              <a:rPr lang="en-US" sz="2400" b="1" dirty="0" err="1">
                <a:solidFill>
                  <a:srgbClr val="7030A0"/>
                </a:solidFill>
                <a:latin typeface="Consolas" pitchFamily="49" charset="0"/>
                <a:cs typeface="Consolas" pitchFamily="49" charset="0"/>
              </a:rPr>
              <a:t>test</a:t>
            </a:r>
            <a:r>
              <a:rPr lang="en-US" sz="2400" dirty="0">
                <a:latin typeface="Consolas" pitchFamily="49" charset="0"/>
                <a:cs typeface="Consolas" pitchFamily="49" charset="0"/>
              </a:rPr>
              <a:t>( string );</a:t>
            </a:r>
            <a:endParaRPr lang="uk-UA" sz="2400" dirty="0">
              <a:latin typeface="Consolas" pitchFamily="49" charset="0"/>
              <a:cs typeface="Consolas" pitchFamily="49" charset="0"/>
            </a:endParaRPr>
          </a:p>
          <a:p>
            <a:endParaRPr lang="uk-UA" sz="2400" dirty="0"/>
          </a:p>
          <a:p>
            <a:r>
              <a:rPr lang="en-US" dirty="0">
                <a:solidFill>
                  <a:srgbClr val="0070C0"/>
                </a:solidFill>
                <a:latin typeface="Consolas" pitchFamily="49" charset="0"/>
                <a:cs typeface="Consolas" pitchFamily="49" charset="0"/>
              </a:rPr>
              <a:t>let</a:t>
            </a:r>
            <a:r>
              <a:rPr lang="en-US" dirty="0">
                <a:latin typeface="Consolas" pitchFamily="49" charset="0"/>
                <a:cs typeface="Consolas" pitchFamily="49" charset="0"/>
              </a:rPr>
              <a:t> </a:t>
            </a:r>
            <a:r>
              <a:rPr lang="en-US" dirty="0" err="1">
                <a:latin typeface="Consolas" pitchFamily="49" charset="0"/>
                <a:cs typeface="Consolas" pitchFamily="49" charset="0"/>
              </a:rPr>
              <a:t>str</a:t>
            </a:r>
            <a:r>
              <a:rPr lang="en-US" dirty="0">
                <a:latin typeface="Consolas" pitchFamily="49" charset="0"/>
                <a:cs typeface="Consolas" pitchFamily="49" charset="0"/>
              </a:rPr>
              <a:t> = "Data transfer started!";</a:t>
            </a:r>
          </a:p>
          <a:p>
            <a:r>
              <a:rPr lang="en-US" dirty="0">
                <a:solidFill>
                  <a:srgbClr val="0070C0"/>
                </a:solidFill>
                <a:latin typeface="Consolas" pitchFamily="49" charset="0"/>
                <a:cs typeface="Consolas" pitchFamily="49" charset="0"/>
              </a:rPr>
              <a:t>let</a:t>
            </a:r>
            <a:r>
              <a:rPr lang="en-US" dirty="0">
                <a:latin typeface="Consolas" pitchFamily="49" charset="0"/>
                <a:cs typeface="Consolas" pitchFamily="49" charset="0"/>
              </a:rPr>
              <a:t> </a:t>
            </a:r>
            <a:r>
              <a:rPr lang="en-US" dirty="0" err="1">
                <a:latin typeface="Consolas" pitchFamily="49" charset="0"/>
                <a:cs typeface="Consolas" pitchFamily="49" charset="0"/>
              </a:rPr>
              <a:t>regExp</a:t>
            </a:r>
            <a:r>
              <a:rPr lang="en-US" dirty="0">
                <a:latin typeface="Consolas" pitchFamily="49" charset="0"/>
                <a:cs typeface="Consolas" pitchFamily="49" charset="0"/>
              </a:rPr>
              <a:t> = /Data/;</a:t>
            </a:r>
          </a:p>
          <a:p>
            <a:r>
              <a:rPr lang="en-US" dirty="0">
                <a:solidFill>
                  <a:srgbClr val="0070C0"/>
                </a:solidFill>
                <a:latin typeface="Consolas" pitchFamily="49" charset="0"/>
                <a:cs typeface="Consolas" pitchFamily="49" charset="0"/>
              </a:rPr>
              <a:t>let</a:t>
            </a:r>
            <a:r>
              <a:rPr lang="en-US" dirty="0">
                <a:latin typeface="Consolas" pitchFamily="49" charset="0"/>
                <a:cs typeface="Consolas" pitchFamily="49" charset="0"/>
              </a:rPr>
              <a:t> result = </a:t>
            </a:r>
            <a:r>
              <a:rPr lang="en-US" dirty="0" err="1">
                <a:latin typeface="Consolas" pitchFamily="49" charset="0"/>
                <a:cs typeface="Consolas" pitchFamily="49" charset="0"/>
              </a:rPr>
              <a:t>regExp.</a:t>
            </a:r>
            <a:r>
              <a:rPr lang="en-US" b="1" dirty="0" err="1">
                <a:solidFill>
                  <a:srgbClr val="7030A0"/>
                </a:solidFill>
                <a:latin typeface="Consolas" pitchFamily="49" charset="0"/>
                <a:cs typeface="Consolas" pitchFamily="49" charset="0"/>
              </a:rPr>
              <a:t>test</a:t>
            </a:r>
            <a:r>
              <a:rPr lang="en-US" dirty="0">
                <a:latin typeface="Consolas" pitchFamily="49" charset="0"/>
                <a:cs typeface="Consolas" pitchFamily="49" charset="0"/>
              </a:rPr>
              <a:t>(</a:t>
            </a:r>
            <a:r>
              <a:rPr lang="en-US" dirty="0" err="1">
                <a:latin typeface="Consolas" pitchFamily="49" charset="0"/>
                <a:cs typeface="Consolas" pitchFamily="49" charset="0"/>
              </a:rPr>
              <a:t>str</a:t>
            </a:r>
            <a:r>
              <a:rPr lang="en-US" dirty="0">
                <a:latin typeface="Consolas" pitchFamily="49" charset="0"/>
                <a:cs typeface="Consolas" pitchFamily="49" charset="0"/>
              </a:rPr>
              <a:t>);</a:t>
            </a:r>
          </a:p>
          <a:p>
            <a:r>
              <a:rPr lang="en-US" dirty="0">
                <a:solidFill>
                  <a:srgbClr val="0070C0"/>
                </a:solidFill>
                <a:latin typeface="Consolas" pitchFamily="49" charset="0"/>
                <a:cs typeface="Consolas" pitchFamily="49" charset="0"/>
              </a:rPr>
              <a:t>console.log</a:t>
            </a:r>
            <a:r>
              <a:rPr lang="en-US" dirty="0">
                <a:latin typeface="Consolas" pitchFamily="49" charset="0"/>
                <a:cs typeface="Consolas" pitchFamily="49" charset="0"/>
              </a:rPr>
              <a:t>(result);   </a:t>
            </a:r>
            <a:r>
              <a:rPr lang="en-US" dirty="0">
                <a:solidFill>
                  <a:schemeClr val="bg1">
                    <a:lumMod val="50000"/>
                  </a:schemeClr>
                </a:solidFill>
                <a:latin typeface="Consolas" pitchFamily="49" charset="0"/>
                <a:cs typeface="Consolas" pitchFamily="49" charset="0"/>
              </a:rPr>
              <a:t>// true</a:t>
            </a:r>
          </a:p>
          <a:p>
            <a:r>
              <a:rPr lang="en-US" dirty="0">
                <a:latin typeface="Consolas" pitchFamily="49" charset="0"/>
                <a:cs typeface="Consolas" pitchFamily="49" charset="0"/>
              </a:rPr>
              <a:t> </a:t>
            </a:r>
          </a:p>
          <a:p>
            <a:r>
              <a:rPr lang="en-US" dirty="0" err="1">
                <a:latin typeface="Consolas" pitchFamily="49" charset="0"/>
                <a:cs typeface="Consolas" pitchFamily="49" charset="0"/>
              </a:rPr>
              <a:t>str</a:t>
            </a:r>
            <a:r>
              <a:rPr lang="en-US" dirty="0">
                <a:latin typeface="Consolas" pitchFamily="49" charset="0"/>
                <a:cs typeface="Consolas" pitchFamily="49" charset="0"/>
              </a:rPr>
              <a:t> = "Session complete";</a:t>
            </a:r>
          </a:p>
          <a:p>
            <a:r>
              <a:rPr lang="en-US" dirty="0">
                <a:latin typeface="Consolas" pitchFamily="49" charset="0"/>
                <a:cs typeface="Consolas" pitchFamily="49" charset="0"/>
              </a:rPr>
              <a:t>result = </a:t>
            </a:r>
            <a:r>
              <a:rPr lang="en-US" dirty="0" err="1">
                <a:latin typeface="Consolas" pitchFamily="49" charset="0"/>
                <a:cs typeface="Consolas" pitchFamily="49" charset="0"/>
              </a:rPr>
              <a:t>regExp.</a:t>
            </a:r>
            <a:r>
              <a:rPr lang="en-US" b="1" dirty="0" err="1">
                <a:solidFill>
                  <a:srgbClr val="7030A0"/>
                </a:solidFill>
                <a:latin typeface="Consolas" pitchFamily="49" charset="0"/>
                <a:cs typeface="Consolas" pitchFamily="49" charset="0"/>
              </a:rPr>
              <a:t>test</a:t>
            </a:r>
            <a:r>
              <a:rPr lang="en-US" dirty="0">
                <a:latin typeface="Consolas" pitchFamily="49" charset="0"/>
                <a:cs typeface="Consolas" pitchFamily="49" charset="0"/>
              </a:rPr>
              <a:t>(</a:t>
            </a:r>
            <a:r>
              <a:rPr lang="en-US" dirty="0" err="1">
                <a:latin typeface="Consolas" pitchFamily="49" charset="0"/>
                <a:cs typeface="Consolas" pitchFamily="49" charset="0"/>
              </a:rPr>
              <a:t>str</a:t>
            </a:r>
            <a:r>
              <a:rPr lang="en-US" dirty="0">
                <a:latin typeface="Consolas" pitchFamily="49" charset="0"/>
                <a:cs typeface="Consolas" pitchFamily="49" charset="0"/>
              </a:rPr>
              <a:t>);</a:t>
            </a:r>
          </a:p>
          <a:p>
            <a:r>
              <a:rPr lang="en-US" dirty="0">
                <a:solidFill>
                  <a:srgbClr val="0070C0"/>
                </a:solidFill>
                <a:latin typeface="Consolas" pitchFamily="49" charset="0"/>
                <a:cs typeface="Consolas" pitchFamily="49" charset="0"/>
              </a:rPr>
              <a:t>console.log</a:t>
            </a:r>
            <a:r>
              <a:rPr lang="en-US" dirty="0">
                <a:latin typeface="Consolas" pitchFamily="49" charset="0"/>
                <a:cs typeface="Consolas" pitchFamily="49" charset="0"/>
              </a:rPr>
              <a:t>(result);   </a:t>
            </a:r>
            <a:r>
              <a:rPr lang="en-US" dirty="0">
                <a:solidFill>
                  <a:schemeClr val="bg1">
                    <a:lumMod val="50000"/>
                  </a:schemeClr>
                </a:solidFill>
                <a:latin typeface="Consolas" pitchFamily="49" charset="0"/>
                <a:cs typeface="Consolas" pitchFamily="49" charset="0"/>
              </a:rPr>
              <a:t>// false</a:t>
            </a:r>
          </a:p>
          <a:p>
            <a:endParaRPr lang="en-US" sz="2400" dirty="0"/>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err="1">
                <a:latin typeface="Proxima Nova Black" charset="0"/>
              </a:rPr>
              <a:t>RegExp</a:t>
            </a:r>
            <a:r>
              <a:rPr lang="en-US" sz="3600" dirty="0">
                <a:latin typeface="Proxima Nova Black" charset="0"/>
              </a:rPr>
              <a:t> methods. test()</a:t>
            </a:r>
            <a:endParaRPr lang="en-US" sz="3600" b="1" dirty="0">
              <a:latin typeface="Proxima Nova Black" charset="0"/>
            </a:endParaRPr>
          </a:p>
        </p:txBody>
      </p:sp>
    </p:spTree>
    <p:extLst>
      <p:ext uri="{BB962C8B-B14F-4D97-AF65-F5344CB8AC3E}">
        <p14:creationId xmlns:p14="http://schemas.microsoft.com/office/powerpoint/2010/main" val="1128874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893236"/>
            <a:ext cx="11494709" cy="5635145"/>
          </a:xfrm>
        </p:spPr>
        <p:txBody>
          <a:bodyPr rtlCol="0">
            <a:noAutofit/>
          </a:bodyPr>
          <a:lstStyle/>
          <a:p>
            <a:r>
              <a:rPr lang="en-US" dirty="0"/>
              <a:t>A few characters in square brackets [ ] mean "search for any character given."</a:t>
            </a:r>
          </a:p>
          <a:p>
            <a:r>
              <a:rPr lang="en-US" sz="2400" b="1" dirty="0">
                <a:solidFill>
                  <a:srgbClr val="7030A0"/>
                </a:solidFill>
              </a:rPr>
              <a:t>Sets</a:t>
            </a:r>
          </a:p>
          <a:p>
            <a:r>
              <a:rPr lang="en-US" sz="2400" dirty="0"/>
              <a:t>[xyz] means </a:t>
            </a:r>
            <a:r>
              <a:rPr lang="en-US" sz="2400" b="1" dirty="0">
                <a:solidFill>
                  <a:srgbClr val="7030A0"/>
                </a:solidFill>
              </a:rPr>
              <a:t>any</a:t>
            </a:r>
            <a:r>
              <a:rPr lang="en-US" sz="2400" dirty="0"/>
              <a:t> of the 3 characters: ‘x ',‘ y' or ‘z '.</a:t>
            </a:r>
          </a:p>
          <a:p>
            <a:r>
              <a:rPr lang="en-US" sz="2400" dirty="0"/>
              <a:t>	</a:t>
            </a:r>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a:t>
            </a:r>
            <a:r>
              <a:rPr lang="en-US" sz="2000" dirty="0" err="1">
                <a:latin typeface="Consolas" pitchFamily="49" charset="0"/>
                <a:cs typeface="Consolas" pitchFamily="49" charset="0"/>
              </a:rPr>
              <a:t>regExp</a:t>
            </a:r>
            <a:r>
              <a:rPr lang="en-US" sz="2000" dirty="0">
                <a:latin typeface="Consolas" pitchFamily="49" charset="0"/>
                <a:cs typeface="Consolas" pitchFamily="49" charset="0"/>
              </a:rPr>
              <a:t> = /</a:t>
            </a:r>
            <a:r>
              <a:rPr lang="en-US" sz="2000" b="1" dirty="0">
                <a:solidFill>
                  <a:srgbClr val="7030A0"/>
                </a:solidFill>
                <a:latin typeface="Consolas" pitchFamily="49" charset="0"/>
                <a:cs typeface="Consolas" pitchFamily="49" charset="0"/>
              </a:rPr>
              <a:t>[</a:t>
            </a:r>
            <a:r>
              <a:rPr lang="en-US" sz="2000" b="1" dirty="0" err="1">
                <a:solidFill>
                  <a:srgbClr val="7030A0"/>
                </a:solidFill>
                <a:latin typeface="Consolas" pitchFamily="49" charset="0"/>
                <a:cs typeface="Consolas" pitchFamily="49" charset="0"/>
              </a:rPr>
              <a:t>sk</a:t>
            </a:r>
            <a:r>
              <a:rPr lang="en-US" sz="2000" b="1" dirty="0">
                <a:solidFill>
                  <a:srgbClr val="7030A0"/>
                </a:solidFill>
                <a:latin typeface="Consolas" pitchFamily="49" charset="0"/>
                <a:cs typeface="Consolas" pitchFamily="49" charset="0"/>
              </a:rPr>
              <a:t>]</a:t>
            </a:r>
            <a:r>
              <a:rPr lang="en-US" sz="2000" dirty="0">
                <a:latin typeface="Consolas" pitchFamily="49" charset="0"/>
                <a:cs typeface="Consolas" pitchFamily="49" charset="0"/>
              </a:rPr>
              <a:t>/;</a:t>
            </a:r>
          </a:p>
          <a:p>
            <a:pPr marL="914308" lvl="2" indent="0">
              <a:buNone/>
            </a:pPr>
            <a:r>
              <a:rPr lang="en-US" sz="2000" dirty="0">
                <a:solidFill>
                  <a:srgbClr val="0070C0"/>
                </a:solidFill>
                <a:latin typeface="Consolas" pitchFamily="49" charset="0"/>
                <a:cs typeface="Consolas" pitchFamily="49" charset="0"/>
              </a:rPr>
              <a:t>let</a:t>
            </a:r>
            <a:r>
              <a:rPr lang="en-US" sz="2000" dirty="0">
                <a:solidFill>
                  <a:srgbClr val="0000FF"/>
                </a:solidFill>
                <a:latin typeface="Consolas" pitchFamily="49" charset="0"/>
                <a:cs typeface="Consolas" pitchFamily="49" charset="0"/>
              </a:rPr>
              <a:t> </a:t>
            </a:r>
            <a:r>
              <a:rPr lang="en-US" sz="2000" dirty="0">
                <a:latin typeface="Consolas" pitchFamily="49" charset="0"/>
                <a:cs typeface="Consolas" pitchFamily="49" charset="0"/>
              </a:rPr>
              <a:t>str1 = "test message";</a:t>
            </a:r>
          </a:p>
          <a:p>
            <a:pPr marL="914308" lvl="2" indent="0">
              <a:buNone/>
            </a:pPr>
            <a:r>
              <a:rPr lang="en-US" sz="2000" dirty="0">
                <a:solidFill>
                  <a:srgbClr val="0070C0"/>
                </a:solidFill>
                <a:latin typeface="Consolas" pitchFamily="49" charset="0"/>
                <a:cs typeface="Consolas" pitchFamily="49" charset="0"/>
              </a:rPr>
              <a:t>let</a:t>
            </a:r>
            <a:r>
              <a:rPr lang="en-US" sz="2000" dirty="0">
                <a:solidFill>
                  <a:srgbClr val="0000FF"/>
                </a:solidFill>
                <a:latin typeface="Consolas" pitchFamily="49" charset="0"/>
                <a:cs typeface="Consolas" pitchFamily="49" charset="0"/>
              </a:rPr>
              <a:t> </a:t>
            </a:r>
            <a:r>
              <a:rPr lang="en-US" sz="2000" dirty="0">
                <a:latin typeface="Consolas" pitchFamily="49" charset="0"/>
                <a:cs typeface="Consolas" pitchFamily="49" charset="0"/>
              </a:rPr>
              <a:t>str2 = "another data";</a:t>
            </a:r>
          </a:p>
          <a:p>
            <a:pPr marL="914308" lvl="2" indent="0">
              <a:buNone/>
            </a:pP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a:t>
            </a:r>
            <a:r>
              <a:rPr lang="en-US" sz="2000" dirty="0" err="1">
                <a:latin typeface="Consolas" pitchFamily="49" charset="0"/>
                <a:cs typeface="Consolas" pitchFamily="49" charset="0"/>
              </a:rPr>
              <a:t>regExp.test</a:t>
            </a:r>
            <a:r>
              <a:rPr lang="en-US" sz="2000" dirty="0">
                <a:latin typeface="Consolas" pitchFamily="49" charset="0"/>
                <a:cs typeface="Consolas" pitchFamily="49" charset="0"/>
              </a:rPr>
              <a:t>(str1)); </a:t>
            </a:r>
            <a:r>
              <a:rPr lang="en-US" sz="2000" dirty="0">
                <a:solidFill>
                  <a:schemeClr val="bg1">
                    <a:lumMod val="50000"/>
                  </a:schemeClr>
                </a:solidFill>
                <a:latin typeface="Consolas" pitchFamily="49" charset="0"/>
                <a:cs typeface="Consolas" pitchFamily="49" charset="0"/>
              </a:rPr>
              <a:t>// true</a:t>
            </a:r>
          </a:p>
          <a:p>
            <a:pPr marL="914308" lvl="2" indent="0">
              <a:buNone/>
            </a:pP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a:t>
            </a:r>
            <a:r>
              <a:rPr lang="en-US" sz="2000" dirty="0" err="1">
                <a:latin typeface="Consolas" pitchFamily="49" charset="0"/>
                <a:cs typeface="Consolas" pitchFamily="49" charset="0"/>
              </a:rPr>
              <a:t>regExp.test</a:t>
            </a:r>
            <a:r>
              <a:rPr lang="en-US" sz="2000" dirty="0">
                <a:latin typeface="Consolas" pitchFamily="49" charset="0"/>
                <a:cs typeface="Consolas" pitchFamily="49" charset="0"/>
              </a:rPr>
              <a:t>(str2)); </a:t>
            </a:r>
            <a:r>
              <a:rPr lang="en-US" sz="2000" dirty="0">
                <a:solidFill>
                  <a:schemeClr val="bg1">
                    <a:lumMod val="50000"/>
                  </a:schemeClr>
                </a:solidFill>
                <a:latin typeface="Consolas" pitchFamily="49" charset="0"/>
                <a:cs typeface="Consolas" pitchFamily="49" charset="0"/>
              </a:rPr>
              <a:t>// false</a:t>
            </a:r>
          </a:p>
          <a:p>
            <a:r>
              <a:rPr lang="en-US" sz="2400" b="1" dirty="0">
                <a:solidFill>
                  <a:srgbClr val="7030A0"/>
                </a:solidFill>
              </a:rPr>
              <a:t>Ranges</a:t>
            </a:r>
          </a:p>
          <a:p>
            <a:r>
              <a:rPr lang="en-US" sz="2400" dirty="0">
                <a:cs typeface="Arial" panose="020B0604020202020204" pitchFamily="34" charset="0"/>
              </a:rPr>
              <a:t>The </a:t>
            </a:r>
            <a:r>
              <a:rPr lang="en-US" sz="2400" b="1" dirty="0">
                <a:solidFill>
                  <a:srgbClr val="7030A0"/>
                </a:solidFill>
                <a:cs typeface="Arial" panose="020B0604020202020204" pitchFamily="34" charset="0"/>
              </a:rPr>
              <a:t>range</a:t>
            </a:r>
            <a:r>
              <a:rPr lang="en-US" sz="2400" dirty="0">
                <a:cs typeface="Arial" panose="020B0604020202020204" pitchFamily="34" charset="0"/>
              </a:rPr>
              <a:t> of characters can be set through a </a:t>
            </a:r>
            <a:r>
              <a:rPr lang="en-US" sz="2400" b="1" dirty="0">
                <a:solidFill>
                  <a:srgbClr val="7030A0"/>
                </a:solidFill>
                <a:cs typeface="Arial" panose="020B0604020202020204" pitchFamily="34" charset="0"/>
              </a:rPr>
              <a:t>dash</a:t>
            </a:r>
            <a:r>
              <a:rPr lang="ru-RU" sz="2400" dirty="0">
                <a:cs typeface="Arial" panose="020B0604020202020204" pitchFamily="34" charset="0"/>
              </a:rPr>
              <a:t>.</a:t>
            </a:r>
          </a:p>
          <a:p>
            <a:r>
              <a:rPr lang="en-US" sz="2000" dirty="0">
                <a:solidFill>
                  <a:srgbClr val="0070C0"/>
                </a:solidFill>
                <a:latin typeface="Consolas" pitchFamily="49" charset="0"/>
                <a:cs typeface="Consolas" pitchFamily="49" charset="0"/>
              </a:rPr>
              <a:t>let</a:t>
            </a:r>
            <a:r>
              <a:rPr lang="en-US" sz="2000" dirty="0">
                <a:solidFill>
                  <a:srgbClr val="0000FF"/>
                </a:solidFill>
                <a:latin typeface="Consolas" pitchFamily="49" charset="0"/>
                <a:cs typeface="Consolas" pitchFamily="49" charset="0"/>
              </a:rPr>
              <a:t> </a:t>
            </a:r>
            <a:r>
              <a:rPr lang="en-US" sz="2000" dirty="0">
                <a:latin typeface="Consolas" pitchFamily="49" charset="0"/>
                <a:cs typeface="Consolas" pitchFamily="49" charset="0"/>
              </a:rPr>
              <a:t>regExp1 = /[a-d]/;</a:t>
            </a:r>
          </a:p>
          <a:p>
            <a:r>
              <a:rPr lang="en-US" sz="2000" dirty="0">
                <a:solidFill>
                  <a:srgbClr val="0070C0"/>
                </a:solidFill>
                <a:latin typeface="Consolas" pitchFamily="49" charset="0"/>
                <a:cs typeface="Consolas" pitchFamily="49" charset="0"/>
              </a:rPr>
              <a:t>let</a:t>
            </a:r>
            <a:r>
              <a:rPr lang="en-US" sz="2000" dirty="0">
                <a:solidFill>
                  <a:srgbClr val="0000FF"/>
                </a:solidFill>
                <a:latin typeface="Consolas" pitchFamily="49" charset="0"/>
                <a:cs typeface="Consolas" pitchFamily="49" charset="0"/>
              </a:rPr>
              <a:t> </a:t>
            </a:r>
            <a:r>
              <a:rPr lang="en-US" sz="2000" dirty="0">
                <a:latin typeface="Consolas" pitchFamily="49" charset="0"/>
                <a:cs typeface="Consolas" pitchFamily="49" charset="0"/>
              </a:rPr>
              <a:t>str1 = "test message";</a:t>
            </a:r>
          </a:p>
          <a:p>
            <a:r>
              <a:rPr lang="en-US" sz="2000" dirty="0">
                <a:solidFill>
                  <a:srgbClr val="0070C0"/>
                </a:solidFill>
                <a:latin typeface="Consolas" pitchFamily="49" charset="0"/>
                <a:cs typeface="Consolas" pitchFamily="49" charset="0"/>
              </a:rPr>
              <a:t>let</a:t>
            </a:r>
            <a:r>
              <a:rPr lang="en-US" sz="2000" dirty="0">
                <a:solidFill>
                  <a:srgbClr val="0000FF"/>
                </a:solidFill>
                <a:latin typeface="Consolas" pitchFamily="49" charset="0"/>
                <a:cs typeface="Consolas" pitchFamily="49" charset="0"/>
              </a:rPr>
              <a:t> </a:t>
            </a:r>
            <a:r>
              <a:rPr lang="en-US" sz="2000" dirty="0">
                <a:latin typeface="Consolas" pitchFamily="49" charset="0"/>
                <a:cs typeface="Consolas" pitchFamily="49" charset="0"/>
              </a:rPr>
              <a:t>str2 = "some text";</a:t>
            </a:r>
          </a:p>
          <a:p>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(regExp1.test(str1)); </a:t>
            </a:r>
            <a:r>
              <a:rPr lang="en-US" sz="2000" dirty="0">
                <a:solidFill>
                  <a:schemeClr val="bg1">
                    <a:lumMod val="50000"/>
                  </a:schemeClr>
                </a:solidFill>
                <a:latin typeface="Consolas" pitchFamily="49" charset="0"/>
                <a:cs typeface="Consolas" pitchFamily="49" charset="0"/>
              </a:rPr>
              <a:t>// true</a:t>
            </a:r>
          </a:p>
          <a:p>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(regExp1.test(str2)); </a:t>
            </a:r>
            <a:r>
              <a:rPr lang="en-US" sz="2000" dirty="0">
                <a:solidFill>
                  <a:schemeClr val="bg1">
                    <a:lumMod val="50000"/>
                  </a:schemeClr>
                </a:solidFill>
                <a:latin typeface="Consolas" pitchFamily="49" charset="0"/>
                <a:cs typeface="Consolas" pitchFamily="49" charset="0"/>
              </a:rPr>
              <a:t>// false</a:t>
            </a:r>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73650"/>
            <a:ext cx="11565619" cy="525970"/>
          </a:xfrm>
        </p:spPr>
        <p:txBody>
          <a:bodyPr/>
          <a:lstStyle/>
          <a:p>
            <a:r>
              <a:rPr lang="en-US" sz="3600" b="1" dirty="0">
                <a:latin typeface="Proxima Nova Black" charset="0"/>
              </a:rPr>
              <a:t>Sets and ranges [ ]</a:t>
            </a:r>
          </a:p>
        </p:txBody>
      </p:sp>
      <p:sp>
        <p:nvSpPr>
          <p:cNvPr id="2" name="Прямоугольник 1"/>
          <p:cNvSpPr/>
          <p:nvPr/>
        </p:nvSpPr>
        <p:spPr>
          <a:xfrm>
            <a:off x="6358269" y="4807556"/>
            <a:ext cx="6028659" cy="2144177"/>
          </a:xfrm>
          <a:prstGeom prst="rect">
            <a:avLst/>
          </a:prstGeom>
        </p:spPr>
        <p:txBody>
          <a:bodyPr wrap="square">
            <a:spAutoFit/>
          </a:bodyPr>
          <a:lstStyle/>
          <a:p>
            <a:pPr>
              <a:spcBef>
                <a:spcPts val="1000"/>
              </a:spcBef>
            </a:pPr>
            <a:r>
              <a:rPr lang="en-US" sz="2000" dirty="0">
                <a:solidFill>
                  <a:srgbClr val="0070C0"/>
                </a:solidFill>
                <a:latin typeface="Consolas" pitchFamily="49" charset="0"/>
                <a:cs typeface="Consolas" pitchFamily="49" charset="0"/>
              </a:rPr>
              <a:t>let</a:t>
            </a:r>
            <a:r>
              <a:rPr lang="en-US" sz="2000" dirty="0">
                <a:solidFill>
                  <a:srgbClr val="0000FF"/>
                </a:solidFill>
                <a:latin typeface="Consolas" pitchFamily="49" charset="0"/>
                <a:cs typeface="Consolas" pitchFamily="49" charset="0"/>
              </a:rPr>
              <a:t> </a:t>
            </a:r>
            <a:r>
              <a:rPr lang="en-US" sz="2000" dirty="0">
                <a:latin typeface="Consolas" pitchFamily="49" charset="0"/>
                <a:cs typeface="Consolas" pitchFamily="49" charset="0"/>
              </a:rPr>
              <a:t>regExp2 = /[6-9]/; </a:t>
            </a:r>
            <a:r>
              <a:rPr lang="en-US" sz="2000" dirty="0">
                <a:solidFill>
                  <a:schemeClr val="bg1">
                    <a:lumMod val="50000"/>
                  </a:schemeClr>
                </a:solidFill>
                <a:latin typeface="Consolas" pitchFamily="49" charset="0"/>
                <a:cs typeface="Consolas" pitchFamily="49" charset="0"/>
              </a:rPr>
              <a:t>// 6,7,8,9</a:t>
            </a:r>
          </a:p>
          <a:p>
            <a:pPr>
              <a:spcBef>
                <a:spcPts val="1000"/>
              </a:spcBef>
            </a:pPr>
            <a:r>
              <a:rPr lang="en-US" sz="2000" dirty="0">
                <a:solidFill>
                  <a:srgbClr val="0070C0"/>
                </a:solidFill>
                <a:latin typeface="Consolas" pitchFamily="49" charset="0"/>
                <a:cs typeface="Consolas" pitchFamily="49" charset="0"/>
              </a:rPr>
              <a:t>let</a:t>
            </a:r>
            <a:r>
              <a:rPr lang="en-US" sz="2000" dirty="0">
                <a:solidFill>
                  <a:srgbClr val="0000FF"/>
                </a:solidFill>
                <a:latin typeface="Consolas" pitchFamily="49" charset="0"/>
                <a:cs typeface="Consolas" pitchFamily="49" charset="0"/>
              </a:rPr>
              <a:t> </a:t>
            </a:r>
            <a:r>
              <a:rPr lang="en-US" sz="2000" dirty="0">
                <a:latin typeface="Consolas" pitchFamily="49" charset="0"/>
                <a:cs typeface="Consolas" pitchFamily="49" charset="0"/>
              </a:rPr>
              <a:t>pin1 = "2145";</a:t>
            </a:r>
          </a:p>
          <a:p>
            <a:pPr>
              <a:spcBef>
                <a:spcPts val="1000"/>
              </a:spcBef>
            </a:pPr>
            <a:r>
              <a:rPr lang="en-US" sz="2000" dirty="0">
                <a:solidFill>
                  <a:srgbClr val="0070C0"/>
                </a:solidFill>
                <a:latin typeface="Consolas" pitchFamily="49" charset="0"/>
                <a:cs typeface="Consolas" pitchFamily="49" charset="0"/>
              </a:rPr>
              <a:t>let</a:t>
            </a:r>
            <a:r>
              <a:rPr lang="en-US" sz="2000" dirty="0">
                <a:solidFill>
                  <a:srgbClr val="0000FF"/>
                </a:solidFill>
                <a:latin typeface="Consolas" pitchFamily="49" charset="0"/>
                <a:cs typeface="Consolas" pitchFamily="49" charset="0"/>
              </a:rPr>
              <a:t> </a:t>
            </a:r>
            <a:r>
              <a:rPr lang="en-US" sz="2000" dirty="0">
                <a:latin typeface="Consolas" pitchFamily="49" charset="0"/>
                <a:cs typeface="Consolas" pitchFamily="49" charset="0"/>
              </a:rPr>
              <a:t>pin2 = "5248";</a:t>
            </a:r>
          </a:p>
          <a:p>
            <a:pPr>
              <a:spcBef>
                <a:spcPts val="1000"/>
              </a:spcBef>
            </a:pP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(regExp2.test(pin1)); </a:t>
            </a:r>
            <a:r>
              <a:rPr lang="en-US" sz="2000" dirty="0">
                <a:solidFill>
                  <a:schemeClr val="bg1">
                    <a:lumMod val="50000"/>
                  </a:schemeClr>
                </a:solidFill>
                <a:latin typeface="Consolas" pitchFamily="49" charset="0"/>
                <a:cs typeface="Consolas" pitchFamily="49" charset="0"/>
              </a:rPr>
              <a:t>// false</a:t>
            </a:r>
          </a:p>
          <a:p>
            <a:pPr>
              <a:spcBef>
                <a:spcPts val="1000"/>
              </a:spcBef>
            </a:pP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(regExp2.test(pin2)); </a:t>
            </a:r>
            <a:r>
              <a:rPr lang="en-US" sz="2000" dirty="0">
                <a:solidFill>
                  <a:schemeClr val="bg1">
                    <a:lumMod val="50000"/>
                  </a:schemeClr>
                </a:solidFill>
                <a:latin typeface="Consolas" pitchFamily="49" charset="0"/>
                <a:cs typeface="Consolas" pitchFamily="49" charset="0"/>
              </a:rPr>
              <a:t>// true</a:t>
            </a:r>
          </a:p>
        </p:txBody>
      </p:sp>
    </p:spTree>
    <p:extLst>
      <p:ext uri="{BB962C8B-B14F-4D97-AF65-F5344CB8AC3E}">
        <p14:creationId xmlns:p14="http://schemas.microsoft.com/office/powerpoint/2010/main" val="1055481462"/>
      </p:ext>
    </p:extLst>
  </p:cSld>
  <p:clrMapOvr>
    <a:masterClrMapping/>
  </p:clrMapOvr>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SOFTSERVE">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F81C9E1D-7833-467B-A721-F1A02C4664AB}"/>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25F14842-CDC1-4C49-AF1B-A06CF522D39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3.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96B3B9E-03D8-4766-BF45-6129617CF026}">
  <ds:schemaRefs>
    <ds:schemaRef ds:uri="http://schemas.microsoft.com/sharepoint/v3/contenttype/forms"/>
  </ds:schemaRefs>
</ds:datastoreItem>
</file>

<file path=customXml/itemProps2.xml><?xml version="1.0" encoding="utf-8"?>
<ds:datastoreItem xmlns:ds="http://schemas.openxmlformats.org/officeDocument/2006/customXml" ds:itemID="{B3A1340B-3A1B-4156-ADE3-51DF6C2C795D}">
  <ds:schemaRefs>
    <ds:schemaRef ds:uri="http://www.w3.org/XML/1998/namespace"/>
    <ds:schemaRef ds:uri="http://schemas.openxmlformats.org/package/2006/metadata/core-properties"/>
    <ds:schemaRef ds:uri="http://purl.org/dc/terms/"/>
    <ds:schemaRef ds:uri="http://schemas.microsoft.com/office/2006/documentManagement/types"/>
    <ds:schemaRef ds:uri="http://schemas.microsoft.com/office/2006/metadata/properties"/>
    <ds:schemaRef ds:uri="835f28f2-30f1-4728-84d2-86d96e143488"/>
    <ds:schemaRef ds:uri="http://purl.org/dc/dcmitype/"/>
    <ds:schemaRef ds:uri="http://schemas.microsoft.com/office/infopath/2007/PartnerControls"/>
    <ds:schemaRef ds:uri="341e6018-ac0a-4dfb-8409-db9e0d25502e"/>
    <ds:schemaRef ds:uri="http://purl.org/dc/elements/1.1/"/>
  </ds:schemaRefs>
</ds:datastoreItem>
</file>

<file path=customXml/itemProps3.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Template-MM-02-JAN-2018</Template>
  <TotalTime>0</TotalTime>
  <Words>3495</Words>
  <Application>Microsoft Office PowerPoint</Application>
  <PresentationFormat>Widescreen</PresentationFormat>
  <Paragraphs>310</Paragraphs>
  <Slides>32</Slides>
  <Notes>30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32</vt:i4>
      </vt:variant>
    </vt:vector>
  </HeadingPairs>
  <TitlesOfParts>
    <vt:vector size="44" baseType="lpstr">
      <vt:lpstr>Calibri Light</vt:lpstr>
      <vt:lpstr>Consolas</vt:lpstr>
      <vt:lpstr>Segoe UI</vt:lpstr>
      <vt:lpstr>Arial</vt:lpstr>
      <vt:lpstr>Courier New</vt:lpstr>
      <vt:lpstr>Calibri</vt:lpstr>
      <vt:lpstr>Open Sans</vt:lpstr>
      <vt:lpstr>Proxima Nova Black</vt:lpstr>
      <vt:lpstr>Tahoma</vt:lpstr>
      <vt:lpstr>Wingdings</vt:lpstr>
      <vt:lpstr>DARK THEME</vt:lpstr>
      <vt:lpstr>LIGHT-THEME</vt:lpstr>
      <vt:lpstr>Regular expressions. Memory management</vt:lpstr>
      <vt:lpstr>Agenda </vt:lpstr>
      <vt:lpstr>PowerPoint Presentation</vt:lpstr>
      <vt:lpstr>Main concept</vt:lpstr>
      <vt:lpstr>Regular expressions in JavaScript</vt:lpstr>
      <vt:lpstr>Regular expressions flags</vt:lpstr>
      <vt:lpstr>RegExp methods. exec()</vt:lpstr>
      <vt:lpstr>RegExp methods. test()</vt:lpstr>
      <vt:lpstr>Sets and ranges [ ]</vt:lpstr>
      <vt:lpstr>Mix ranges [ ]. Excluding ranges</vt:lpstr>
      <vt:lpstr>RegExp in String methods. search(), split() </vt:lpstr>
      <vt:lpstr>RegExp in String methods. match(), replace() </vt:lpstr>
      <vt:lpstr>Metacharacters</vt:lpstr>
      <vt:lpstr>Quantifiers</vt:lpstr>
      <vt:lpstr>Examples of using metacharacters and quantifiers</vt:lpstr>
      <vt:lpstr>Escaping a special characters</vt:lpstr>
      <vt:lpstr>Groups, logical OR </vt:lpstr>
      <vt:lpstr>Multiline mode</vt:lpstr>
      <vt:lpstr>PowerPoint Presentation</vt:lpstr>
      <vt:lpstr>Main concepts</vt:lpstr>
      <vt:lpstr>Memory life cycle </vt:lpstr>
      <vt:lpstr>1) Memory allocation</vt:lpstr>
      <vt:lpstr>1) Memory allocation</vt:lpstr>
      <vt:lpstr>2) Using memory</vt:lpstr>
      <vt:lpstr>3) Release memory</vt:lpstr>
      <vt:lpstr>3) Release memory. Garbage collector</vt:lpstr>
      <vt:lpstr>Reference-counting garbage collection</vt:lpstr>
      <vt:lpstr>Reference-counting garbage collection</vt:lpstr>
      <vt:lpstr>Memory Leaks in JavaScript</vt:lpstr>
      <vt:lpstr>Memory Leaks in JavaScript. Finding</vt:lpstr>
      <vt:lpstr>Useful links</vt:lpstr>
      <vt:lpstr>  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Oleh Ivaniuk</dc:creator>
  <cp:lastModifiedBy>Oleh O. Ivaniuk</cp:lastModifiedBy>
  <cp:revision>581</cp:revision>
  <dcterms:created xsi:type="dcterms:W3CDTF">2018-03-13T18:17:09Z</dcterms:created>
  <dcterms:modified xsi:type="dcterms:W3CDTF">2020-06-21T12:31:25Z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

<file path=docProps/thumbnail.jpeg>
</file>